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81" r:id="rId2"/>
    <p:sldId id="364" r:id="rId3"/>
    <p:sldId id="348" r:id="rId4"/>
    <p:sldId id="365" r:id="rId5"/>
    <p:sldId id="366" r:id="rId6"/>
    <p:sldId id="349" r:id="rId7"/>
    <p:sldId id="350" r:id="rId8"/>
    <p:sldId id="367" r:id="rId9"/>
    <p:sldId id="351" r:id="rId10"/>
    <p:sldId id="353" r:id="rId11"/>
    <p:sldId id="356" r:id="rId12"/>
    <p:sldId id="358" r:id="rId13"/>
    <p:sldId id="359" r:id="rId14"/>
    <p:sldId id="361" r:id="rId15"/>
    <p:sldId id="370" r:id="rId16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CCFF"/>
    <a:srgbClr val="FFFF00"/>
    <a:srgbClr val="00FF99"/>
    <a:srgbClr val="66FF99"/>
    <a:srgbClr val="99FF66"/>
    <a:srgbClr val="99FF99"/>
    <a:srgbClr val="FFCC00"/>
    <a:srgbClr val="B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95652" autoAdjust="0"/>
  </p:normalViewPr>
  <p:slideViewPr>
    <p:cSldViewPr>
      <p:cViewPr>
        <p:scale>
          <a:sx n="60" d="100"/>
          <a:sy n="60" d="100"/>
        </p:scale>
        <p:origin x="-112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BD8B1F-79BD-4DCA-A676-23BC70B44DE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717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A80A7-D891-4971-968C-C0BBA44B2FA6}" type="slidenum">
              <a:rPr lang="es-ES"/>
              <a:pPr/>
              <a:t>1</a:t>
            </a:fld>
            <a:endParaRPr lang="es-E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13B7D-CB47-469F-9687-2C2923AF8504}" type="slidenum">
              <a:rPr lang="es-ES"/>
              <a:pPr/>
              <a:t>3</a:t>
            </a:fld>
            <a:endParaRPr lang="es-E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Dados sus altos índices de pobreza, alta densidad poblacional e infraestructuras débiles. Haití es muy vulnerable a las catástrofes naturales como inundaciones, terremotos, huracanes, etc.</a:t>
            </a:r>
            <a:endParaRPr lang="es-ES" sz="4000" dirty="0" smtClean="0"/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8B1F-79BD-4DCA-A676-23BC70B44DE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imeraPagina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575300" cy="68484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5600" y="4365625"/>
            <a:ext cx="3417888" cy="1295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/>
              <a:t>Escriba subtítulo aquí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9788" y="6308725"/>
            <a:ext cx="457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i="1">
                <a:solidFill>
                  <a:srgbClr val="A7A9AC"/>
                </a:solidFill>
              </a:rPr>
              <a:t>Mucha gente pequeña, haciendo muchas cosas pequeñas, en muchos lugares pequeños, puede cambiar el mundo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57400" y="1700213"/>
            <a:ext cx="6858000" cy="1800225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s-ES"/>
              <a:t>Escriba el título aquí</a:t>
            </a:r>
          </a:p>
        </p:txBody>
      </p:sp>
      <p:pic>
        <p:nvPicPr>
          <p:cNvPr id="7174" name="Picture 6" descr="LogoPROY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10463" y="44450"/>
            <a:ext cx="1485900" cy="1681163"/>
          </a:xfrm>
          <a:prstGeom prst="rect">
            <a:avLst/>
          </a:prstGeom>
          <a:noFill/>
        </p:spPr>
      </p:pic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621263-9FED-44B6-A0EB-D03FE63241D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3738" y="457200"/>
            <a:ext cx="165735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71688" y="457200"/>
            <a:ext cx="481965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4551F-80A0-48B5-844B-B42EABA460C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88" y="457200"/>
            <a:ext cx="66294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2071688" y="1981200"/>
            <a:ext cx="6629400" cy="38862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468BFC-A31B-4273-9820-72C413C96C0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88" y="457200"/>
            <a:ext cx="66294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071688" y="1981200"/>
            <a:ext cx="32385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5462588" y="1981200"/>
            <a:ext cx="3238500" cy="3886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9D9163-8AFE-445D-81C4-CE27FFE51D4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F26E8E-2F53-4171-8B37-5E0BC2EC556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13451-8697-42B1-A495-29B2A1557C1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71688" y="1981200"/>
            <a:ext cx="3238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62588" y="1981200"/>
            <a:ext cx="3238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17FEA-4CA2-4383-969F-70D379AD049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F78280-CF74-49FE-9741-E66142D0D31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407A50-AD81-4AC8-B5DE-5010CA5AA5A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286C6-6AE3-47EF-BE9E-F142F36D731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3062CA-1A50-4F48-B39A-D549D97F50E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A0E87-97C6-4190-BC56-BCF3C719FE3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fld id="{938584F3-6371-4BD0-AD57-8F95310C76D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71688" y="4572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del título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1688" y="1981200"/>
            <a:ext cx="662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"/>
          </a:p>
        </p:txBody>
      </p:sp>
      <p:pic>
        <p:nvPicPr>
          <p:cNvPr id="6151" name="Picture 7" descr="lateral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76200" y="285750"/>
            <a:ext cx="2062163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advTm="200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B99C6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99C6B"/>
        </a:buClr>
        <a:buSzPct val="85000"/>
        <a:buFont typeface="Wingdings" pitchFamily="2" charset="2"/>
        <a:buChar char="S"/>
        <a:defRPr sz="3200">
          <a:solidFill>
            <a:srgbClr val="00386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86C"/>
        </a:buClr>
        <a:buSzPct val="80000"/>
        <a:buFont typeface="Wingdings" pitchFamily="2" charset="2"/>
        <a:buChar char="S"/>
        <a:defRPr sz="2800">
          <a:solidFill>
            <a:srgbClr val="80808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99C6B"/>
        </a:buClr>
        <a:buSzPct val="65000"/>
        <a:buFont typeface="Wingdings" pitchFamily="2" charset="2"/>
        <a:buChar char="S"/>
        <a:defRPr sz="2400">
          <a:solidFill>
            <a:srgbClr val="B99C6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7A9AC"/>
        </a:buClr>
        <a:buSzPct val="65000"/>
        <a:buFont typeface="Wingdings" pitchFamily="2" charset="2"/>
        <a:buChar char="S"/>
        <a:defRPr sz="2000">
          <a:solidFill>
            <a:srgbClr val="A7A9A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86C"/>
        </a:buClr>
        <a:buChar char="•"/>
        <a:defRPr sz="2000">
          <a:solidFill>
            <a:srgbClr val="00386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86C"/>
        </a:buClr>
        <a:buChar char="•"/>
        <a:defRPr sz="2000">
          <a:solidFill>
            <a:srgbClr val="00386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86C"/>
        </a:buClr>
        <a:buChar char="•"/>
        <a:defRPr sz="2000">
          <a:solidFill>
            <a:srgbClr val="00386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86C"/>
        </a:buClr>
        <a:buChar char="•"/>
        <a:defRPr sz="2000">
          <a:solidFill>
            <a:srgbClr val="00386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86C"/>
        </a:buClr>
        <a:buChar char="•"/>
        <a:defRPr sz="2000">
          <a:solidFill>
            <a:srgbClr val="00386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553997"/>
            <a:ext cx="7000924" cy="470898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ERITREA</a:t>
            </a:r>
            <a:r>
              <a:rPr lang="eu-ES" sz="4800" dirty="0" smtClean="0">
                <a:solidFill>
                  <a:srgbClr val="00B050"/>
                </a:solidFill>
              </a:rPr>
              <a:t/>
            </a:r>
            <a:br>
              <a:rPr lang="eu-ES" sz="4800" dirty="0" smtClean="0">
                <a:solidFill>
                  <a:srgbClr val="00B050"/>
                </a:solidFill>
              </a:rPr>
            </a:br>
            <a:r>
              <a:rPr lang="eu-ES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u-E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u-ES" sz="3600" dirty="0" smtClean="0">
                <a:solidFill>
                  <a:schemeClr val="bg2"/>
                </a:solidFill>
              </a:rPr>
              <a:t>“</a:t>
            </a:r>
            <a:r>
              <a:rPr lang="eu-ES" sz="3600" dirty="0" err="1" smtClean="0">
                <a:solidFill>
                  <a:schemeClr val="bg2"/>
                </a:solidFill>
              </a:rPr>
              <a:t>CAPACITACIÓN</a:t>
            </a:r>
            <a:r>
              <a:rPr lang="eu-ES" sz="3600" dirty="0" smtClean="0">
                <a:solidFill>
                  <a:schemeClr val="bg2"/>
                </a:solidFill>
              </a:rPr>
              <a:t> DE PROFESIONALES SANITARIOS EN LA </a:t>
            </a:r>
            <a:r>
              <a:rPr lang="eu-ES" sz="3600" dirty="0" err="1" smtClean="0">
                <a:solidFill>
                  <a:schemeClr val="bg2"/>
                </a:solidFill>
              </a:rPr>
              <a:t>EPARQUÍA</a:t>
            </a:r>
            <a:r>
              <a:rPr lang="eu-ES" sz="3600" dirty="0" smtClean="0">
                <a:solidFill>
                  <a:schemeClr val="bg2"/>
                </a:solidFill>
              </a:rPr>
              <a:t> DE ASMARA y AYUDA ALIMENTARIA CONTRA LA HAMBRUNA”</a:t>
            </a:r>
            <a:endParaRPr lang="es-ES" sz="3600" dirty="0">
              <a:solidFill>
                <a:schemeClr val="bg2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 flipV="1">
            <a:off x="5429256" y="6429395"/>
            <a:ext cx="142876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 algn="r">
              <a:spcBef>
                <a:spcPct val="20000"/>
              </a:spcBef>
              <a:buClr>
                <a:srgbClr val="B99C6B"/>
              </a:buClr>
              <a:buSzPct val="85000"/>
            </a:pPr>
            <a:endParaRPr lang="es-ES" sz="2000" b="0" dirty="0">
              <a:solidFill>
                <a:srgbClr val="CC99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00232" y="5301208"/>
            <a:ext cx="7143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+mn-lt"/>
              </a:rPr>
              <a:t>REALIZADO CON EL APOYO DE LA ASOCIACIÓN ESPAÑOLA DE PEDIATRÍA</a:t>
            </a:r>
            <a:endParaRPr lang="es-ES" sz="20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 advClick="0" advTm="1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285728"/>
            <a:ext cx="6786610" cy="6357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sz="2000" dirty="0" smtClean="0">
              <a:solidFill>
                <a:srgbClr val="002060"/>
              </a:solidFill>
            </a:endParaRPr>
          </a:p>
          <a:p>
            <a:pPr algn="ctr"/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EL REPARTO SE REALIZÓ DE LA SIGUIENTE MANERA:</a:t>
            </a:r>
          </a:p>
          <a:p>
            <a:endParaRPr lang="es-ES" sz="1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 Las responsables del proyecto se reunieron con la coordinadora del Programa, Hna. Caterina, en la que se decidieron las bases para la organización de la recepción y reparto de los alimentos en cada zona.</a:t>
            </a:r>
          </a:p>
          <a:p>
            <a:pPr>
              <a:buFont typeface="Arial" pitchFamily="34" charset="0"/>
              <a:buChar char="•"/>
            </a:pPr>
            <a:endParaRPr lang="es-ES" sz="1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 Una vez recibidos los alimentos en Eritrea, se repartieron a los diferentes centros de salud. El único medio disponible en muchos casos fue la propia ambulancia del centro. Los voluntarios sanitarios y los líderes rurales convocados </a:t>
            </a: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previamente</a:t>
            </a: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, ayudaron a ello.</a:t>
            </a:r>
          </a:p>
          <a:p>
            <a:pPr>
              <a:buFont typeface="Arial" pitchFamily="34" charset="0"/>
              <a:buChar char="•"/>
            </a:pPr>
            <a:endParaRPr lang="es-ES" sz="1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 Los beneficiarios/as se dividieron en 3 grupos básicos para diagnóstico en cada centro de salud:</a:t>
            </a:r>
          </a:p>
          <a:p>
            <a:pPr marL="355600"/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- Bebés de 0 a 6 meses (y las madres lactantes)</a:t>
            </a:r>
          </a:p>
          <a:p>
            <a:pPr marL="355600"/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- Niños y niñas menores de 5 años </a:t>
            </a:r>
          </a:p>
          <a:p>
            <a:pPr marL="355600"/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- Mujeres embarazadas</a:t>
            </a:r>
          </a:p>
        </p:txBody>
      </p:sp>
      <p:pic>
        <p:nvPicPr>
          <p:cNvPr id="1026" name="Picture 2" descr="\\Proyde_datos\DATOS_PROYDE\ARCHIVO Y DOCUMENTACIÓN General para Proyectos\C INFO_GRAL_SOPORTE_PROYECTOS\ÁFRICA\ERITREA\FOTOS\P.1128_Emergencia_2010\Distribución\Madre_de_gemelos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6715219" cy="4827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44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00232" y="428604"/>
            <a:ext cx="7000924" cy="6063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Una vez diagnosticados, se seleccionaron los pacientes en situación de desnutrición avanzada o </a:t>
            </a: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con más riesgos, para ser beneficiarios del reparto.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En las regiones afectadas por desastres naturales, como el caso de la erupción volcánica  que tuvo lugar en la región de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Denkalia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hubo necesidad de viajar </a:t>
            </a:r>
          </a:p>
          <a:p>
            <a:pPr lvl="0"/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hasta el lugar más afectado, en donde se reunieron a más de 100 familias, para hacer el reparto de alimentos en el propio terreno</a:t>
            </a:r>
          </a:p>
          <a:p>
            <a:pPr lvl="0"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sz="2800" spc="-15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6 Imagen" descr="Distribución_de_ali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857232"/>
            <a:ext cx="674207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\\Proyde_datos\DATOS_PROYDE\ARCHIVO Y DOCUMENTACIÓN General para Proyectos\C INFO_GRAL_SOPORTE_PROYECTOS\ÁFRICA\ERITREA\FOTOS\P.1128_Emergencia_2010\Distribución\Alimentos_para_víctimas_del_volcán_en_DEBAISIM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836712"/>
            <a:ext cx="6627841" cy="5500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3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285729"/>
            <a:ext cx="6929486" cy="6215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sz="19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sz="1900" u="sng" dirty="0" smtClean="0">
                <a:solidFill>
                  <a:schemeClr val="accent5">
                    <a:lumMod val="75000"/>
                  </a:schemeClr>
                </a:solidFill>
              </a:rPr>
              <a:t>ACTIVIDADES RELACIONADAS CON CAPACITACIÓN DE  PROFESIONALES SANITARIOS DE ATENCIÓN NUTRICIONAL Y ESTRATEGIA AIEPI: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s-E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Edición de un Programa Formativo en Atención Nutricional y Estrategia AIEPI. </a:t>
            </a:r>
            <a:r>
              <a:rPr lang="es-ES" sz="1900" dirty="0" smtClean="0">
                <a:solidFill>
                  <a:schemeClr val="accent3">
                    <a:lumMod val="75000"/>
                  </a:schemeClr>
                </a:solidFill>
              </a:rPr>
              <a:t>Esta actividad está actualmente en desarrollo, y se dirige a la mejora y actualización del programa formativo ya en marcha, a fin de fortalecer y enriquecer el trabajo de atención a la infancia. Los materiales de estrategia AIEPI ya han sido enviados a Eritrea para apoyar  este proceso y están siendo explicados por la H. Caterina, ya que, por los problemas políticos anteriormente expuestos (visados, control interno) el Gobierno no ha permitido la entrada de otras personas al país.</a:t>
            </a:r>
          </a:p>
          <a:p>
            <a:pPr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Formación a profesionales de la salud según el Programa implementado</a:t>
            </a:r>
            <a:r>
              <a:rPr lang="es-ES" sz="1900" dirty="0" smtClean="0">
                <a:solidFill>
                  <a:schemeClr val="accent3">
                    <a:lumMod val="75000"/>
                  </a:schemeClr>
                </a:solidFill>
              </a:rPr>
              <a:t>: Según la actividad anterior, esta actividad se está desarrollando en terreno conforme a lo previsto, durante el segundo semestre del proyecto, y está previsto que finalice en el mes de  septiembre de 2012</a:t>
            </a:r>
            <a:endParaRPr lang="es-ES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3" descr="\\Proyde_datos\DATOS_PROYDE\ARCHIVO Y DOCUMENTACIÓN General para Proyectos\C INFO_GRAL_SOPORTE_PROYECTOS\ÁFRICA\ERITREA\FOTOS\P.1128_Emergencia_2010\Barentu_Eparchy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6738750" cy="4760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icture 2" descr="\\Proyde_datos\DATOS_PROYDE\ARCHIVO Y DOCUMENTACIÓN General para Proyectos\C INFO_GRAL_SOPORTE_PROYECTOS\ÁFRICA\ERITREA\FOTOS\Eritrea_Mai_Mine_ENE_2004\eritrea_mai_mine_009_ENE_2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643050"/>
            <a:ext cx="6858048" cy="4870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69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00232" y="285729"/>
            <a:ext cx="7000924" cy="6217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ES" sz="1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RESULTADOS LOGRADOS HASTA LA FECHA</a:t>
            </a:r>
          </a:p>
          <a:p>
            <a:pPr algn="ctr"/>
            <a:endParaRPr lang="es-ES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El objetivo de 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ayuda alimentaria básica 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se ha alcanzado al 100%. </a:t>
            </a:r>
          </a:p>
          <a:p>
            <a:pPr lvl="0"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La ayuda alimentaria ha llegado a destino a través de los centros de salud de la región de Asmara, pero también a las regiones de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Keren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y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Barentu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, ampliándose  el número de beneficiarios/as esperados </a:t>
            </a:r>
          </a:p>
          <a:p>
            <a:pPr lvl="0"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Este apoyo humanitario ha tenido fuerte impacto en la población en términos de eliminación de  la malnutrición y en el estilo de vida de las personas y asimismo se ha superado el número de familias beneficiarias esperado </a:t>
            </a:r>
          </a:p>
          <a:p>
            <a:pPr algn="ctr"/>
            <a:endParaRPr lang="es-E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6" name="5 Imagen" descr="Madre_de_gemelo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857364"/>
            <a:ext cx="3532096" cy="4643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\\Proyde_datos\DATOS_PROYDE\ARCHIVO Y DOCUMENTACIÓN General para Proyectos\C INFO_GRAL_SOPORTE_PROYECTOS\ÁFRICA\ERITREA\FOTOS\P.1128_Emergencia_2010\Distribución\Madre_de_gemelos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3304947" cy="4634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40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00232" y="357165"/>
            <a:ext cx="6929486" cy="6193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tabLst>
                <a:tab pos="742950" algn="l"/>
              </a:tabLst>
            </a:pPr>
            <a:endParaRPr lang="es-ES" sz="1050" dirty="0" smtClean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tabLst>
                <a:tab pos="742950" algn="l"/>
              </a:tabLst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Se han atendido a más de 200 niños/as de media en los centros de salud, asegurándoles al menos una ración diaria de cereal.</a:t>
            </a: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eaLnBrk="0" hangingPunct="0">
              <a:buFont typeface="Arial" pitchFamily="34" charset="0"/>
              <a:buChar char="•"/>
              <a:tabLst>
                <a:tab pos="742950" algn="l"/>
              </a:tabLst>
            </a:pPr>
            <a:endParaRPr lang="es-ES" sz="1050" dirty="0" smtClean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  <a:tabLst>
                <a:tab pos="742950" algn="l"/>
              </a:tabLst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Especial atención han necesitado los niños/as menores de 5 años, que han sido más en número, por su grave estado de desnutrición (por debajo del 70%).</a:t>
            </a:r>
          </a:p>
          <a:p>
            <a:pPr lvl="0" eaLnBrk="0" hangingPunct="0">
              <a:buFont typeface="Arial" pitchFamily="34" charset="0"/>
              <a:buChar char="•"/>
              <a:tabLst>
                <a:tab pos="742950" algn="l"/>
              </a:tabLst>
            </a:pPr>
            <a:endParaRPr lang="es-ES" sz="1050" dirty="0" smtClean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  <a:tabLst>
                <a:tab pos="742950" algn="l"/>
              </a:tabLst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Los bebés de 0 a 6 meses atendidos, coinciden con madres malnutridas, en este caso, se ha atendido a ambos, madre e hijo/a.</a:t>
            </a:r>
          </a:p>
          <a:p>
            <a:endParaRPr lang="es-ES" sz="1050" dirty="0" smtClean="0">
              <a:solidFill>
                <a:srgbClr val="CC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Las madres han acudido con todos sus hijos/as a los centros de salud, por lo que se ha diagnosticado a toda las familia en temas de nutrición.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Las madres han recibido directamente el suministro de alimentos, junto a instrucciones y consejos para su óptima utilización </a:t>
            </a:r>
          </a:p>
          <a:p>
            <a:pPr lvl="0" eaLnBrk="0" hangingPunct="0">
              <a:buFont typeface="Arial" pitchFamily="34" charset="0"/>
              <a:buChar char="•"/>
              <a:tabLst>
                <a:tab pos="742950" algn="l"/>
              </a:tabLst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5122" name="Picture 2" descr="\\Proyde_datos\DATOS_PROYDE\ARCHIVO Y DOCUMENTACIÓN General para Proyectos\C INFO_GRAL_SOPORTE_PROYECTOS\ÁFRICA\ERITREA\FOTOS\P.1128_Emergencia_2010\Barentu_Eparchy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642918"/>
            <a:ext cx="6867664" cy="5248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44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571480"/>
            <a:ext cx="650085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INVERSIÓN DE LA AYUDA RECIBIDA:</a:t>
            </a:r>
          </a:p>
          <a:p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LOS 10.000 EUROS RECIBIDOS DE APE HAN SIDO INVERTIDOS DE LA SIGUIENTE MANERA:</a:t>
            </a:r>
          </a:p>
          <a:p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7.000 DE ELLOS, EN ALIMENTOS, MEDICINAS, INSTRUMENTAL MÉDICO Y TRANSPORTE DEL CONTENEDOR Y DE LOS ALIMENTOS EN TERRENO</a:t>
            </a:r>
          </a:p>
          <a:p>
            <a:pPr marL="342900" indent="-342900" algn="just">
              <a:buAutoNum type="arabicPeriod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LOS 3.000 EUROS RESTANTES, SE ESTÁN EMPLEANDO EN LA FORMACIÓN DE PERSONAL SANITARIO LOCAL </a:t>
            </a:r>
          </a:p>
          <a:p>
            <a:pPr marL="342900" indent="-342900">
              <a:buAutoNum type="arabicPeriod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tabLst>
                <a:tab pos="0" algn="l"/>
              </a:tabLst>
            </a:pPr>
            <a:r>
              <a:rPr lang="es-E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+mn-lt"/>
              </a:rPr>
              <a:t>Por todo lo anterior, en nombre de las responsables locales y los beneficiarios/as, agradecemos el inestimable apoyo de la AEP para ayudar a paliar esta emergencia  </a:t>
            </a:r>
          </a:p>
          <a:p>
            <a:pPr algn="ctr">
              <a:tabLst>
                <a:tab pos="0" algn="l"/>
              </a:tabLst>
            </a:pPr>
            <a:endParaRPr lang="es-ES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2 Imagen" descr="Madres_beneficiaria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214422"/>
            <a:ext cx="6643733" cy="53721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spd="slow" advTm="30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a Erit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282" y="0"/>
            <a:ext cx="4357718" cy="4357718"/>
          </a:xfrm>
          <a:prstGeom prst="rect">
            <a:avLst/>
          </a:prstGeom>
          <a:noFill/>
        </p:spPr>
      </p:pic>
      <p:pic>
        <p:nvPicPr>
          <p:cNvPr id="1032" name="Picture 8" descr="http://www.profesorenlinea.cl/imagenPaises/Eritrea-map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3175497" cy="349525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571868" y="5429264"/>
            <a:ext cx="58892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UBICACIÓN</a:t>
            </a:r>
            <a:endParaRPr lang="es-E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428604"/>
            <a:ext cx="3643338" cy="85723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u-E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CONTEXTO</a:t>
            </a:r>
            <a:endParaRPr lang="es-ES" sz="4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7422" y="1500174"/>
            <a:ext cx="62865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Según la ONU, UNICEF y FAO, Eritrea </a:t>
            </a:r>
            <a:r>
              <a:rPr lang="es-ES" sz="2000" i="1" dirty="0" smtClean="0">
                <a:solidFill>
                  <a:schemeClr val="accent5">
                    <a:lumMod val="75000"/>
                  </a:schemeClr>
                </a:solidFill>
              </a:rPr>
              <a:t>se encuentra en la peor situación entre los países del África Oriental amenazados por la hambruna, pues casi el 70% de los eritreos sufren hambre.</a:t>
            </a:r>
          </a:p>
          <a:p>
            <a:pPr algn="ctr"/>
            <a:endParaRPr lang="es-ES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La situación político-económica-social y la galopante sequía hacen de Eritrea el quinto país con la renta per cápita más baja del mundo.</a:t>
            </a:r>
          </a:p>
          <a:p>
            <a:pPr algn="ctr"/>
            <a:endParaRPr lang="es-ES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ES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ES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\\Proyde_datos\DATOS_PROYDE\ARCHIVO Y DOCUMENTACIÓN General para Proyectos\C INFO_GRAL_SOPORTE_PROYECTOS\ÁFRICA\ERITREA\FOTOS\Eritrea_1997\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857364"/>
            <a:ext cx="6784697" cy="44968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23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32" y="285729"/>
            <a:ext cx="7000924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 PRINCIPALES PROBLEMAS</a:t>
            </a:r>
          </a:p>
          <a:p>
            <a:endParaRPr lang="es-ES" sz="1100" dirty="0" smtClean="0">
              <a:solidFill>
                <a:srgbClr val="00B050"/>
              </a:solidFill>
            </a:endParaRPr>
          </a:p>
          <a:p>
            <a:pPr algn="ctr"/>
            <a:endParaRPr lang="es-ES" sz="1100" dirty="0" smtClean="0">
              <a:solidFill>
                <a:srgbClr val="00B050"/>
              </a:solidFill>
            </a:endParaRPr>
          </a:p>
          <a:p>
            <a:pPr algn="ctr"/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HAMBRUNA</a:t>
            </a:r>
          </a:p>
          <a:p>
            <a:pPr algn="ctr"/>
            <a:endParaRPr lang="es-E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EN ERITREA NO LLUEVE DESDE HACE VARIOS AÑOS, POR LO CUAL LA ACUCIANTE  SEQUÍA  HA OCASIONADO: </a:t>
            </a:r>
          </a:p>
          <a:p>
            <a:pPr algn="just"/>
            <a:endParaRPr lang="es-ES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ENORMES DAÑOS EN LA PRODUCCIÓN AGROPECUARIA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DESNUTRICIÓN CRECIENTE DE LA POBLACIÓN, EN PARTICULAR DE NIÑOS/AS, EMBARAZADAS Y ANCIANOS </a:t>
            </a:r>
          </a:p>
          <a:p>
            <a:pPr algn="just"/>
            <a:endParaRPr lang="es-E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FALTA DE  COBERTURA EN SANIDAD Y EDUCACIÓN</a:t>
            </a:r>
          </a:p>
          <a:p>
            <a:pPr algn="ctr"/>
            <a:endParaRPr lang="es-E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LA ESCASEZ DE ATENCIÓN PROFESIONAL CUALIFICADA AFECTA A LA SALUD MATERNO-INFANTIL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</a:rPr>
              <a:t> CONSTANTE LUCHACONTRA ENFERMEDADES COMO EL SIDA, LA MALARIA, DESNUTRICIÓN … Y POCOS MEDIOS</a:t>
            </a:r>
            <a:endParaRPr lang="es-E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6858048" cy="51270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33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71670" y="285728"/>
            <a:ext cx="68580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 SITUACIÓN POLÍTICA INTERNA</a:t>
            </a:r>
          </a:p>
          <a:p>
            <a:pPr algn="just"/>
            <a:endParaRPr lang="es-ES" sz="20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RESTRICCIONES INTERNAS, EXTERNAS Y CENSURA EXTREMA.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EL GOBIERNO  IMPIDE EL INGRESO DE CUALQUIER TIPO DE AYUDA DE ALIMENTOS AL PAÍS, YA QUE NO QUIERE ADMITIR SU SITUACIÓN DE HAMBRUNA DE CARA A LOS MEDIOS INTERNACIONALES.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HAY DIFICULTADES PARA DESPLAZARSE DENTRO DEL PAÍS Y CONSEGUIR COMBUSTIBLE  YA QUE SE NECESITA AUTORIZACIÓN PREVIA DEL GOBIERNO; ESTO DIFICULTA LOS DESPLAZAMIENTOS, ESPECIALMENTE  EN LAS ZONAS RURALES. 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LAS MEDIDAS DEL GOBIERNO HACEN QUE SEA DIFÍCIL OBTENER VISADOS, INCLUSO COMO TURISTAS.</a:t>
            </a:r>
          </a:p>
        </p:txBody>
      </p:sp>
    </p:spTree>
  </p:cSld>
  <p:clrMapOvr>
    <a:masterClrMapping/>
  </p:clrMapOvr>
  <p:transition spd="slow" advTm="335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00232" y="285728"/>
            <a:ext cx="6929454" cy="6217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5">
                      <a:lumMod val="75000"/>
                    </a:schemeClr>
                  </a:solidFill>
                </a:uFill>
                <a:latin typeface="+mn-lt"/>
                <a:ea typeface="+mj-ea"/>
                <a:cs typeface="+mj-cs"/>
              </a:rPr>
              <a:t>EL PROYECTO DE LA AEP</a:t>
            </a: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</a:rPr>
              <a:t>OBJETIVO :</a:t>
            </a:r>
          </a:p>
          <a:p>
            <a:pPr algn="ctr"/>
            <a:endParaRPr lang="es-E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Recuperación nutricional y mejora de la salud de mujeres lactantes, embarazadas, niños/as de la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</a:rPr>
              <a:t>Eparquía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 de Asmara, mediante ayuda alimentaria y capacitación en atención integral a enfermedades prevalentes en la infancia de profesionales sanitarios de la región.</a:t>
            </a:r>
          </a:p>
          <a:p>
            <a:pPr algn="ctr"/>
            <a:endParaRPr lang="es-ES" sz="2000" dirty="0" smtClean="0">
              <a:solidFill>
                <a:srgbClr val="FF0000"/>
              </a:solidFill>
            </a:endParaRPr>
          </a:p>
          <a:p>
            <a:pPr algn="ctr"/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</a:rPr>
              <a:t>RESULTADOS ESPERADOS:</a:t>
            </a:r>
          </a:p>
          <a:p>
            <a:pPr algn="ctr"/>
            <a:endParaRPr lang="es-E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Implementar un programa de apoyo para la recuperación  nutricional de 70 familias mediante  reparto de alimentos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Capacitación de profesionales sanitarios de atención nutricional y estrategia AIEPI. </a:t>
            </a:r>
            <a:endParaRPr lang="es-E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\\Proyde_datos\DATOS_PROYDE\ARCHIVO Y DOCUMENTACIÓN General para Proyectos\C INFO_GRAL_SOPORTE_PROYECTOS\ÁFRICA\ERITREA\FOTOS\P.1128_Emergencia_2010\Barentu_Eparchy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6823593" cy="5429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slow" advTm="35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00232" y="285728"/>
            <a:ext cx="6858048" cy="630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ACTIVIDADES Y RESULTADOS OBTENIDOS A LA FECHA</a:t>
            </a:r>
          </a:p>
          <a:p>
            <a:endParaRPr lang="es-ES" sz="105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Dentro del marco de una intervención más global, con la ayuda proporcionada por AEP se desarrollaron las siguientes ACTIVIDADES:</a:t>
            </a:r>
          </a:p>
          <a:p>
            <a:endParaRPr lang="es-ES" sz="105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sz="1900" u="sng" dirty="0" smtClean="0">
                <a:solidFill>
                  <a:schemeClr val="accent5">
                    <a:lumMod val="75000"/>
                  </a:schemeClr>
                </a:solidFill>
              </a:rPr>
              <a:t>RELACIONADAS CON LA RECUPERACIÓN  NUTRICIONAL MEDIANTE  REPARTO DE ALIMENTOS:</a:t>
            </a:r>
          </a:p>
          <a:p>
            <a:endParaRPr lang="es-ES" sz="12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En julio de 2011, una vez recibidos los fondos de la AEP, se realiza el envío de un 4º contenedor de alimentos a Eritrea desde Italia </a:t>
            </a:r>
          </a:p>
          <a:p>
            <a:pPr>
              <a:buFont typeface="Arial" pitchFamily="34" charset="0"/>
              <a:buChar char="•"/>
            </a:pPr>
            <a:endParaRPr lang="es-ES" sz="1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 Previamente, en terreno, los responsable del proyecto realizaron las acciones necesarias para:</a:t>
            </a:r>
          </a:p>
          <a:p>
            <a:pPr>
              <a:buFont typeface="Arial" pitchFamily="34" charset="0"/>
              <a:buChar char="•"/>
            </a:pPr>
            <a:endParaRPr lang="es-ES" sz="1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7800"/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- Informar y sensibilizar  a la población sobre el proyecto</a:t>
            </a:r>
          </a:p>
          <a:p>
            <a:pPr marL="177800"/>
            <a:r>
              <a:rPr lang="es-ES" sz="1900" dirty="0" smtClean="0">
                <a:solidFill>
                  <a:schemeClr val="accent5">
                    <a:lumMod val="75000"/>
                  </a:schemeClr>
                </a:solidFill>
              </a:rPr>
              <a:t>- Seleccionar a las familias beneficiarias por diagnóstico personalizado</a:t>
            </a:r>
            <a:endParaRPr lang="es-ES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\\Proyde_datos\DATOS_PROYDE\ARCHIVO Y DOCUMENTACIÓN General para Proyectos\C INFO_GRAL_SOPORTE_PROYECTOS\ÁFRICA\ERITREA\FOTOS\P.1128_Emergencia_2010\Distribución\Distribución_de_alimentos_en_AKR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6699279" cy="5000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spd="med" advTm="36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285728"/>
            <a:ext cx="6786610" cy="6055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s-ES" sz="1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LOS SIGUIENTES PROBLEMAS INTERNOS IMPIDIERON LA COMPRA DE ALIMENTOS EN ERITREA: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105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S" sz="105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105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7800" indent="-177800"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sorgo, único alimento de producción local a adquirir, sufrió una subida considerable y especulativa en su precio. 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177800" indent="-177800" eaLnBrk="0" hangingPunct="0">
              <a:buClr>
                <a:srgbClr val="002060"/>
              </a:buClr>
              <a:buFont typeface="Arial" pitchFamily="34" charset="0"/>
              <a:buChar char="•"/>
            </a:pPr>
            <a:endParaRPr kumimoji="0" lang="es-ES" sz="105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7800" indent="-177800" eaLnBrk="0" hangingPunct="0">
              <a:buClr>
                <a:srgbClr val="002060"/>
              </a:buCl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 incremento de casos de desnutrición en los niños/as más pequeños hacía necesario complementar con alimentos variados de mayor valor nutricional, imposibles de adquirir dentro de Eritrea a precios asequibles.</a:t>
            </a:r>
          </a:p>
          <a:p>
            <a:pPr marL="177800" indent="-177800" eaLnBrk="0" hangingPunct="0">
              <a:buClr>
                <a:srgbClr val="002060"/>
              </a:buClr>
              <a:buFont typeface="Arial" pitchFamily="34" charset="0"/>
              <a:buChar char="•"/>
            </a:pPr>
            <a:endParaRPr kumimoji="0" lang="es-ES" sz="105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7800" indent="-177800" eaLnBrk="0" hangingPunct="0"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valor del euro con respecto al </a:t>
            </a:r>
            <a:r>
              <a:rPr kumimoji="0" lang="es-E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nakfa</a:t>
            </a: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(moneda eritrea) cayó estrepitosamente, por lo que el valor adquisitivo se vio reducido considerablemente dentro del país.  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3 Imagen" descr="P101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928802"/>
            <a:ext cx="6500858" cy="460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med" advTm="36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00232" y="285729"/>
            <a:ext cx="7000924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EL TIPO Y CANTIDAD DE ALIMENTOS ENVIADOS Y REPARTIDOS FUERON: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pPr marL="95250" lvl="0" indent="-952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LECHE EN POLVO_________________________13.680,80 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ARROZ  _____________________________________2.000 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GARBANZOS ________________________________1.250 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LENTEJAS ___________________________________1.250Kg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HARINA  _____________________________________2.000Kg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ACEITE ______________________________________1.600 L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PASTA ______________________________________2.712 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AZÚCAR  ____________________________________1.920 Kg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spc="-1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GALLETAS ____________________________________630 Kg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6 Imagen" descr="P1000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857364"/>
            <a:ext cx="6789186" cy="4615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med" advTm="25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7.8|1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.2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4|0.9|3.8"/>
</p:tagLst>
</file>

<file path=ppt/theme/theme1.xml><?xml version="1.0" encoding="utf-8"?>
<a:theme xmlns:a="http://schemas.openxmlformats.org/drawingml/2006/main" name="PlantillaPROYDE">
  <a:themeElements>
    <a:clrScheme name="PlantillaPROYDE 3">
      <a:dk1>
        <a:srgbClr val="006699"/>
      </a:dk1>
      <a:lt1>
        <a:srgbClr val="FFFFFF"/>
      </a:lt1>
      <a:dk2>
        <a:srgbClr val="333399"/>
      </a:dk2>
      <a:lt2>
        <a:srgbClr val="FFFFFF"/>
      </a:lt2>
      <a:accent1>
        <a:srgbClr val="0099CC"/>
      </a:accent1>
      <a:accent2>
        <a:srgbClr val="0386AF"/>
      </a:accent2>
      <a:accent3>
        <a:srgbClr val="ADADCA"/>
      </a:accent3>
      <a:accent4>
        <a:srgbClr val="DADADA"/>
      </a:accent4>
      <a:accent5>
        <a:srgbClr val="AACAE2"/>
      </a:accent5>
      <a:accent6>
        <a:srgbClr val="02799E"/>
      </a:accent6>
      <a:hlink>
        <a:srgbClr val="FFCC00"/>
      </a:hlink>
      <a:folHlink>
        <a:srgbClr val="6699FF"/>
      </a:folHlink>
    </a:clrScheme>
    <a:fontScheme name="PlantillaPROY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PROYD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PROYD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PROYD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PROYD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PROYD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PROYD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PROYD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PROYD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PROYD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PROYD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PROYD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PROYD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1289</Words>
  <Application>Microsoft Office PowerPoint</Application>
  <PresentationFormat>Presentación en pantalla (4:3)</PresentationFormat>
  <Paragraphs>141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PlantillaPROYDE</vt:lpstr>
      <vt:lpstr>ERITREA  “CAPACITACIÓN DE PROFESIONALES SANITARIOS EN LA EPARQUÍA DE ASMARA y AYUDA ALIMENTARIA CONTRA LA HAMBRUNA”</vt:lpstr>
      <vt:lpstr>Presentación de PowerPoint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Secretaria</dc:creator>
  <cp:lastModifiedBy>Usuario</cp:lastModifiedBy>
  <cp:revision>1006</cp:revision>
  <cp:lastPrinted>1601-01-01T00:00:00Z</cp:lastPrinted>
  <dcterms:created xsi:type="dcterms:W3CDTF">2008-07-23T11:14:24Z</dcterms:created>
  <dcterms:modified xsi:type="dcterms:W3CDTF">2012-05-25T08:49:22Z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