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7" r:id="rId2"/>
    <p:sldId id="256" r:id="rId3"/>
    <p:sldId id="258" r:id="rId4"/>
    <p:sldId id="270" r:id="rId5"/>
    <p:sldId id="259" r:id="rId6"/>
    <p:sldId id="260" r:id="rId7"/>
    <p:sldId id="261" r:id="rId8"/>
    <p:sldId id="262" r:id="rId9"/>
    <p:sldId id="263" r:id="rId10"/>
    <p:sldId id="265" r:id="rId11"/>
    <p:sldId id="264" r:id="rId12"/>
    <p:sldId id="266" r:id="rId13"/>
    <p:sldId id="267" r:id="rId14"/>
    <p:sldId id="268" r:id="rId15"/>
    <p:sldId id="269" r:id="rId1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D412"/>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4737" autoAdjust="0"/>
  </p:normalViewPr>
  <p:slideViewPr>
    <p:cSldViewPr>
      <p:cViewPr>
        <p:scale>
          <a:sx n="100" d="100"/>
          <a:sy n="100" d="100"/>
        </p:scale>
        <p:origin x="-58" y="48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6" d="100"/>
          <a:sy n="36" d="100"/>
        </p:scale>
        <p:origin x="-215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10092A5-5EDB-4083-8DA0-54850F1FD920}" type="datetimeFigureOut">
              <a:rPr lang="es-ES"/>
              <a:pPr>
                <a:defRPr/>
              </a:pPr>
              <a:t>25/06/2012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4EE8D78-95DC-4FDF-9E83-B349AC034B04}" type="slidenum">
              <a:rPr lang="es-ES"/>
              <a:pPr>
                <a:defRPr/>
              </a:pPr>
              <a:t>‹Nº›</a:t>
            </a:fld>
            <a:endParaRPr lang="es-ES"/>
          </a:p>
        </p:txBody>
      </p:sp>
    </p:spTree>
    <p:extLst>
      <p:ext uri="{BB962C8B-B14F-4D97-AF65-F5344CB8AC3E}">
        <p14:creationId xmlns:p14="http://schemas.microsoft.com/office/powerpoint/2010/main" val="725262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94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2A4BF1-80A1-4A68-AE2F-67E564F99651}" type="slidenum">
              <a:rPr lang="es-ES" smtClean="0"/>
              <a:pPr fontAlgn="base">
                <a:spcBef>
                  <a:spcPct val="0"/>
                </a:spcBef>
                <a:spcAft>
                  <a:spcPct val="0"/>
                </a:spcAft>
                <a:defRPr/>
              </a:pPr>
              <a:t>2</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048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845FFB-F8BD-435A-B600-BD2EF4980CFA}" type="slidenum">
              <a:rPr lang="es-ES" smtClean="0"/>
              <a:pPr fontAlgn="base">
                <a:spcBef>
                  <a:spcPct val="0"/>
                </a:spcBef>
                <a:spcAft>
                  <a:spcPct val="0"/>
                </a:spcAft>
                <a:defRPr/>
              </a:pPr>
              <a:t>14</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690CB66C-9130-477B-A8E3-83EB83558E53}" type="datetimeFigureOut">
              <a:rPr lang="es-ES"/>
              <a:pPr>
                <a:defRPr/>
              </a:pPr>
              <a:t>25/06/2012</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C4F0E380-D7B0-4AD1-BC6C-08C87FBD359B}"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BC341575-9635-4411-8E73-E274992967C7}" type="datetimeFigureOut">
              <a:rPr lang="es-ES"/>
              <a:pPr>
                <a:defRPr/>
              </a:pPr>
              <a:t>25/06/2012</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4B9C8BE6-5FF1-4B37-997A-B20DEEFF858B}"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FF3A6409-C23C-4DB7-A9F3-909CA1143606}" type="datetimeFigureOut">
              <a:rPr lang="es-ES"/>
              <a:pPr>
                <a:defRPr/>
              </a:pPr>
              <a:t>25/06/2012</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6952B175-BC9F-47FA-B6B2-9A520DCD8A47}"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E7BE93F7-4C0D-450F-AA6F-B0556C3764AD}" type="datetimeFigureOut">
              <a:rPr lang="es-ES"/>
              <a:pPr>
                <a:defRPr/>
              </a:pPr>
              <a:t>25/06/2012</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BBF2F281-6E9E-45CF-97AB-5E36317A88E5}"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9 Marcador de fecha"/>
          <p:cNvSpPr>
            <a:spLocks noGrp="1"/>
          </p:cNvSpPr>
          <p:nvPr>
            <p:ph type="dt" sz="half" idx="10"/>
          </p:nvPr>
        </p:nvSpPr>
        <p:spPr/>
        <p:txBody>
          <a:bodyPr/>
          <a:lstStyle>
            <a:lvl1pPr>
              <a:defRPr/>
            </a:lvl1pPr>
          </a:lstStyle>
          <a:p>
            <a:pPr>
              <a:defRPr/>
            </a:pPr>
            <a:fld id="{C56B318F-4A41-4AB3-8EB4-9ECE77BFAD45}" type="datetimeFigureOut">
              <a:rPr lang="es-ES"/>
              <a:pPr>
                <a:defRPr/>
              </a:pPr>
              <a:t>25/06/2012</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F1503AE7-5CB6-4314-891C-10B23978D141}"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2CB989C8-22D5-4BDF-BE44-EA1BD814E527}" type="datetimeFigureOut">
              <a:rPr lang="es-ES"/>
              <a:pPr>
                <a:defRPr/>
              </a:pPr>
              <a:t>25/06/2012</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CC06CC7C-3206-4A9B-AF60-6F55ED516012}"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11CFF8E3-02B7-4049-9879-E3B9EAF3860E}" type="datetimeFigureOut">
              <a:rPr lang="es-ES"/>
              <a:pPr>
                <a:defRPr/>
              </a:pPr>
              <a:t>25/06/2012</a:t>
            </a:fld>
            <a:endParaRPr lang="es-ES"/>
          </a:p>
        </p:txBody>
      </p:sp>
      <p:sp>
        <p:nvSpPr>
          <p:cNvPr id="8" name="21 Marcador de pie de página"/>
          <p:cNvSpPr>
            <a:spLocks noGrp="1"/>
          </p:cNvSpPr>
          <p:nvPr>
            <p:ph type="ftr" sz="quarter" idx="11"/>
          </p:nvPr>
        </p:nvSpPr>
        <p:spPr/>
        <p:txBody>
          <a:bodyPr/>
          <a:lstStyle>
            <a:lvl1pPr>
              <a:defRPr/>
            </a:lvl1pPr>
          </a:lstStyle>
          <a:p>
            <a:pPr>
              <a:defRPr/>
            </a:pPr>
            <a:endParaRPr lang="es-ES"/>
          </a:p>
        </p:txBody>
      </p:sp>
      <p:sp>
        <p:nvSpPr>
          <p:cNvPr id="9" name="17 Marcador de número de diapositiva"/>
          <p:cNvSpPr>
            <a:spLocks noGrp="1"/>
          </p:cNvSpPr>
          <p:nvPr>
            <p:ph type="sldNum" sz="quarter" idx="12"/>
          </p:nvPr>
        </p:nvSpPr>
        <p:spPr/>
        <p:txBody>
          <a:bodyPr/>
          <a:lstStyle>
            <a:lvl1pPr>
              <a:defRPr/>
            </a:lvl1pPr>
          </a:lstStyle>
          <a:p>
            <a:pPr>
              <a:defRPr/>
            </a:pPr>
            <a:fld id="{741EDCEA-B46C-4AC0-85BD-70E9ECFD479A}"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FF3A9871-5479-4DBA-8C4F-5CEFA7A950BD}" type="datetimeFigureOut">
              <a:rPr lang="es-ES"/>
              <a:pPr>
                <a:defRPr/>
              </a:pPr>
              <a:t>25/06/2012</a:t>
            </a:fld>
            <a:endParaRPr lang="es-ES"/>
          </a:p>
        </p:txBody>
      </p:sp>
      <p:sp>
        <p:nvSpPr>
          <p:cNvPr id="4" name="21 Marcador de pie de página"/>
          <p:cNvSpPr>
            <a:spLocks noGrp="1"/>
          </p:cNvSpPr>
          <p:nvPr>
            <p:ph type="ftr" sz="quarter" idx="11"/>
          </p:nvPr>
        </p:nvSpPr>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B130097E-DCA4-472F-9964-039C144EAD06}"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190858B8-9C9F-42E2-B007-C0070C9424A5}" type="datetimeFigureOut">
              <a:rPr lang="es-ES"/>
              <a:pPr>
                <a:defRPr/>
              </a:pPr>
              <a:t>25/06/2012</a:t>
            </a:fld>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95982C60-58D4-4512-A7BC-C7507304202B}"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FADA31F8-E80C-420A-90E4-A57AA17324BD}" type="datetimeFigureOut">
              <a:rPr lang="es-ES"/>
              <a:pPr>
                <a:defRPr/>
              </a:pPr>
              <a:t>25/06/2012</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D1BB9D23-8A4F-4F4F-A113-49856888CEA2}"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0E123F49-B7BE-40AC-BACA-0BA2EE078746}" type="datetimeFigureOut">
              <a:rPr lang="es-ES"/>
              <a:pPr>
                <a:defRPr/>
              </a:pPr>
              <a:t>25/06/2012</a:t>
            </a:fld>
            <a:endParaRPr lang="es-ES"/>
          </a:p>
        </p:txBody>
      </p:sp>
      <p:sp>
        <p:nvSpPr>
          <p:cNvPr id="10" name="5 Marcador de pie de página"/>
          <p:cNvSpPr>
            <a:spLocks noGrp="1"/>
          </p:cNvSpPr>
          <p:nvPr>
            <p:ph type="ftr" sz="quarter" idx="11"/>
          </p:nvPr>
        </p:nvSpPr>
        <p:spPr/>
        <p:txBody>
          <a:bodyPr/>
          <a:lstStyle>
            <a:lvl1pPr>
              <a:defRPr/>
            </a:lvl1pPr>
          </a:lstStyle>
          <a:p>
            <a:pPr>
              <a:defRPr/>
            </a:pPr>
            <a:endParaRPr lang="es-ES"/>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882A2BB6-F51E-44CA-AA5D-4FB5A3885620}"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3375B644-16B3-4990-815F-A0551A8FCE1B}" type="datetimeFigureOut">
              <a:rPr lang="es-ES"/>
              <a:pPr>
                <a:defRPr/>
              </a:pPr>
              <a:t>25/06/2012</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BBC236D5-AEE6-4821-B2AF-DCD1E66B0834}" type="slidenum">
              <a:rPr lang="es-ES"/>
              <a:pPr>
                <a:defRPr/>
              </a:pPr>
              <a:t>‹Nº›</a:t>
            </a:fld>
            <a:endParaRPr lang="es-ES"/>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7" r:id="rId9"/>
    <p:sldLayoutId id="2147483705" r:id="rId10"/>
    <p:sldLayoutId id="214748370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B58B80"/>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58B80"/>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C3986D"/>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p:txBody>
          <a:bodyPr/>
          <a:lstStyle/>
          <a:p>
            <a:pPr eaLnBrk="1" hangingPunct="1"/>
            <a:endParaRPr lang="es-ES" smtClean="0"/>
          </a:p>
        </p:txBody>
      </p:sp>
      <p:pic>
        <p:nvPicPr>
          <p:cNvPr id="3075" name="Picture 2"/>
          <p:cNvPicPr>
            <a:picLocks noGrp="1" noChangeAspect="1" noChangeArrowheads="1"/>
          </p:cNvPicPr>
          <p:nvPr>
            <p:ph idx="1"/>
          </p:nvPr>
        </p:nvPicPr>
        <p:blipFill>
          <a:blip r:embed="rId2"/>
          <a:srcRect/>
          <a:stretch>
            <a:fillRect/>
          </a:stretch>
        </p:blipFill>
        <p:spPr>
          <a:xfrm>
            <a:off x="285784" y="51585"/>
            <a:ext cx="9144000" cy="7092191"/>
          </a:xfrm>
        </p:spPr>
      </p:pic>
      <p:sp>
        <p:nvSpPr>
          <p:cNvPr id="3076" name="5 CuadroTexto"/>
          <p:cNvSpPr txBox="1">
            <a:spLocks noChangeArrowheads="1"/>
          </p:cNvSpPr>
          <p:nvPr/>
        </p:nvSpPr>
        <p:spPr bwMode="auto">
          <a:xfrm>
            <a:off x="357188" y="357188"/>
            <a:ext cx="5929312" cy="523875"/>
          </a:xfrm>
          <a:prstGeom prst="rect">
            <a:avLst/>
          </a:prstGeom>
          <a:noFill/>
          <a:ln w="9525">
            <a:noFill/>
            <a:miter lim="800000"/>
            <a:headEnd/>
            <a:tailEnd/>
          </a:ln>
        </p:spPr>
        <p:txBody>
          <a:bodyPr>
            <a:spAutoFit/>
          </a:bodyPr>
          <a:lstStyle/>
          <a:p>
            <a:r>
              <a:rPr lang="es-ES" sz="2800">
                <a:solidFill>
                  <a:srgbClr val="FF0000"/>
                </a:solidFill>
                <a:latin typeface="Berlin Sans FB Demi" pitchFamily="34" charset="0"/>
              </a:rPr>
              <a:t>MTENDERE COMMUNITY HOSPITAL </a:t>
            </a:r>
          </a:p>
        </p:txBody>
      </p:sp>
      <p:pic>
        <p:nvPicPr>
          <p:cNvPr id="3077" name="7 Imagen" descr="2.jpg"/>
          <p:cNvPicPr>
            <a:picLocks noChangeAspect="1"/>
          </p:cNvPicPr>
          <p:nvPr/>
        </p:nvPicPr>
        <p:blipFill>
          <a:blip r:embed="rId3"/>
          <a:srcRect/>
          <a:stretch>
            <a:fillRect/>
          </a:stretch>
        </p:blipFill>
        <p:spPr bwMode="auto">
          <a:xfrm>
            <a:off x="7143750" y="0"/>
            <a:ext cx="2000250" cy="857250"/>
          </a:xfrm>
          <a:prstGeom prst="rect">
            <a:avLst/>
          </a:prstGeom>
          <a:noFill/>
          <a:ln w="9525">
            <a:noFill/>
            <a:miter lim="800000"/>
            <a:headEnd/>
            <a:tailEnd/>
          </a:ln>
        </p:spPr>
      </p:pic>
      <p:sp>
        <p:nvSpPr>
          <p:cNvPr id="9" name="8 CuadroTexto"/>
          <p:cNvSpPr txBox="1"/>
          <p:nvPr/>
        </p:nvSpPr>
        <p:spPr>
          <a:xfrm>
            <a:off x="0" y="1357313"/>
            <a:ext cx="5500688" cy="1200150"/>
          </a:xfrm>
          <a:prstGeom prst="rect">
            <a:avLst/>
          </a:prstGeom>
          <a:noFill/>
        </p:spPr>
        <p:txBody>
          <a:bodyPr>
            <a:spAutoFit/>
          </a:bodyPr>
          <a:lstStyle/>
          <a:p>
            <a:pPr algn="ctr" fontAlgn="auto">
              <a:spcBef>
                <a:spcPts val="0"/>
              </a:spcBef>
              <a:spcAft>
                <a:spcPts val="0"/>
              </a:spcAft>
              <a:defRPr/>
            </a:pPr>
            <a:r>
              <a:rPr lang="es-ES" sz="2400" dirty="0">
                <a:solidFill>
                  <a:schemeClr val="tx2">
                    <a:lumMod val="50000"/>
                  </a:schemeClr>
                </a:solidFill>
                <a:latin typeface="Bodoni MT Black" pitchFamily="18" charset="0"/>
              </a:rPr>
              <a:t>PROYECTO FINANCIADO POR LA ASOCIACIÓN ESPAÑOLA DE PEDIATRÍA 2011/12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357313"/>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eaLnBrk="1" fontAlgn="auto" hangingPunct="1">
              <a:spcAft>
                <a:spcPts val="0"/>
              </a:spcAft>
              <a:defRPr/>
            </a:pPr>
            <a:r>
              <a:rPr lang="es-ES" sz="2200" dirty="0" smtClean="0"/>
              <a:t>COMPRA DE </a:t>
            </a:r>
            <a:r>
              <a:rPr lang="es-ES" sz="2200" dirty="0" smtClean="0">
                <a:solidFill>
                  <a:srgbClr val="FF0000"/>
                </a:solidFill>
              </a:rPr>
              <a:t>UTENSILIOS</a:t>
            </a:r>
            <a:r>
              <a:rPr lang="es-ES" sz="2200" dirty="0" smtClean="0"/>
              <a:t> PARA LAS </a:t>
            </a:r>
            <a:r>
              <a:rPr lang="es-ES" sz="2200" dirty="0" smtClean="0">
                <a:solidFill>
                  <a:srgbClr val="FF0000"/>
                </a:solidFill>
              </a:rPr>
              <a:t>SESIONES CULINARIAS y FORMATIVAS</a:t>
            </a:r>
            <a:r>
              <a:rPr lang="es-ES" sz="2200" dirty="0" smtClean="0"/>
              <a:t> DEL  PROGRAMA DE SUPLEMENTO NUTRICIONAL (TANTO EN LAS CONDUCIDAS EN EL PROPIO CENTRO COMO A NIVEL COMUNITARIO)</a:t>
            </a:r>
            <a:endParaRPr lang="es-ES" sz="2200" dirty="0"/>
          </a:p>
        </p:txBody>
      </p:sp>
      <p:pic>
        <p:nvPicPr>
          <p:cNvPr id="12291" name="Picture 2"/>
          <p:cNvPicPr>
            <a:picLocks noGrp="1" noChangeAspect="1" noChangeArrowheads="1"/>
          </p:cNvPicPr>
          <p:nvPr>
            <p:ph idx="1"/>
          </p:nvPr>
        </p:nvPicPr>
        <p:blipFill>
          <a:blip r:embed="rId2"/>
          <a:srcRect/>
          <a:stretch>
            <a:fillRect/>
          </a:stretch>
        </p:blipFill>
        <p:spPr>
          <a:xfrm>
            <a:off x="236538" y="1571625"/>
            <a:ext cx="3906837" cy="2357438"/>
          </a:xfrm>
        </p:spPr>
      </p:pic>
      <p:pic>
        <p:nvPicPr>
          <p:cNvPr id="12292" name="Picture 3"/>
          <p:cNvPicPr>
            <a:picLocks noChangeAspect="1" noChangeArrowheads="1"/>
          </p:cNvPicPr>
          <p:nvPr/>
        </p:nvPicPr>
        <p:blipFill>
          <a:blip r:embed="rId3"/>
          <a:srcRect/>
          <a:stretch>
            <a:fillRect/>
          </a:stretch>
        </p:blipFill>
        <p:spPr bwMode="auto">
          <a:xfrm>
            <a:off x="109538" y="4214813"/>
            <a:ext cx="4033837" cy="2428875"/>
          </a:xfrm>
          <a:prstGeom prst="rect">
            <a:avLst/>
          </a:prstGeom>
          <a:noFill/>
          <a:ln w="9525">
            <a:noFill/>
            <a:miter lim="800000"/>
            <a:headEnd/>
            <a:tailEnd/>
          </a:ln>
        </p:spPr>
      </p:pic>
      <p:pic>
        <p:nvPicPr>
          <p:cNvPr id="12293" name="Picture 4"/>
          <p:cNvPicPr>
            <a:picLocks noChangeAspect="1" noChangeArrowheads="1"/>
          </p:cNvPicPr>
          <p:nvPr/>
        </p:nvPicPr>
        <p:blipFill>
          <a:blip r:embed="rId4"/>
          <a:srcRect/>
          <a:stretch>
            <a:fillRect/>
          </a:stretch>
        </p:blipFill>
        <p:spPr bwMode="auto">
          <a:xfrm>
            <a:off x="4286250" y="1500188"/>
            <a:ext cx="4498975"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285875"/>
          </a:xfrm>
        </p:spPr>
        <p:style>
          <a:lnRef idx="3">
            <a:schemeClr val="lt1"/>
          </a:lnRef>
          <a:fillRef idx="1">
            <a:schemeClr val="accent1"/>
          </a:fillRef>
          <a:effectRef idx="1">
            <a:schemeClr val="accent1"/>
          </a:effectRef>
          <a:fontRef idx="minor">
            <a:schemeClr val="lt1"/>
          </a:fontRef>
        </p:style>
        <p:txBody>
          <a:bodyPr>
            <a:noAutofit/>
          </a:bodyPr>
          <a:lstStyle/>
          <a:p>
            <a:pPr algn="ctr" eaLnBrk="1" fontAlgn="auto" hangingPunct="1">
              <a:spcAft>
                <a:spcPts val="0"/>
              </a:spcAft>
              <a:tabLst>
                <a:tab pos="631825" algn="l"/>
              </a:tabLst>
              <a:defRPr/>
            </a:pPr>
            <a:r>
              <a:rPr lang="es-ES" sz="1400" dirty="0" smtClean="0"/>
              <a:t>Pago de </a:t>
            </a:r>
            <a:r>
              <a:rPr lang="es-ES" sz="1400" dirty="0" smtClean="0">
                <a:solidFill>
                  <a:srgbClr val="FF0000"/>
                </a:solidFill>
              </a:rPr>
              <a:t>becas escolares </a:t>
            </a:r>
            <a:r>
              <a:rPr lang="es-ES" sz="1400" dirty="0" smtClean="0"/>
              <a:t>para alumnos matriculados en </a:t>
            </a:r>
            <a:r>
              <a:rPr lang="es-ES" sz="1400" dirty="0" smtClean="0">
                <a:solidFill>
                  <a:schemeClr val="bg1"/>
                </a:solidFill>
              </a:rPr>
              <a:t>primaria y secundaria </a:t>
            </a:r>
            <a:r>
              <a:rPr lang="es-ES" sz="1400" dirty="0" smtClean="0"/>
              <a:t>(beneficiarios del  programa de  huérfanos y albinos). Adquisición de </a:t>
            </a:r>
            <a:r>
              <a:rPr lang="es-ES" sz="1400" dirty="0" smtClean="0">
                <a:solidFill>
                  <a:srgbClr val="FF0000"/>
                </a:solidFill>
              </a:rPr>
              <a:t>material escolar </a:t>
            </a:r>
            <a:r>
              <a:rPr lang="es-ES" sz="1400" dirty="0" smtClean="0"/>
              <a:t>para beneficiarios del programas de huérfanos y albinos escolarizados en enseñanza </a:t>
            </a:r>
            <a:r>
              <a:rPr lang="es-ES" sz="1400" dirty="0" smtClean="0">
                <a:solidFill>
                  <a:schemeClr val="bg1"/>
                </a:solidFill>
              </a:rPr>
              <a:t>primaria</a:t>
            </a:r>
            <a:r>
              <a:rPr lang="es-ES" sz="1400" dirty="0" smtClean="0">
                <a:solidFill>
                  <a:srgbClr val="FF0000"/>
                </a:solidFill>
              </a:rPr>
              <a:t>.</a:t>
            </a:r>
            <a:r>
              <a:rPr lang="es-ES" sz="1400" b="1" dirty="0" smtClean="0">
                <a:solidFill>
                  <a:srgbClr val="006600"/>
                </a:solidFill>
              </a:rPr>
              <a:t> Con la ayuda de la Asociación Española de Pediatría se ha logrado pagar los estudios a  </a:t>
            </a:r>
            <a:r>
              <a:rPr lang="es-ES" sz="1400" b="1" dirty="0" smtClean="0">
                <a:solidFill>
                  <a:srgbClr val="FF0000"/>
                </a:solidFill>
              </a:rPr>
              <a:t>160 niños  huérfanos de Primaria y 26 de Secundaria</a:t>
            </a:r>
            <a:r>
              <a:rPr lang="es-ES" sz="1400" b="1" dirty="0" smtClean="0">
                <a:solidFill>
                  <a:srgbClr val="006600"/>
                </a:solidFill>
              </a:rPr>
              <a:t>, </a:t>
            </a:r>
            <a:r>
              <a:rPr lang="es-ES" sz="1400" b="1" dirty="0" smtClean="0">
                <a:solidFill>
                  <a:srgbClr val="FF0000"/>
                </a:solidFill>
              </a:rPr>
              <a:t>30 niños albinos de Primaria y 3 de Secundaria</a:t>
            </a:r>
            <a:r>
              <a:rPr lang="es-ES" sz="1400" b="1" dirty="0" smtClean="0">
                <a:solidFill>
                  <a:srgbClr val="006600"/>
                </a:solidFill>
              </a:rPr>
              <a:t>, así como dotarlos de uniformes y material escolar. </a:t>
            </a:r>
            <a:endParaRPr lang="es-ES" sz="1400" b="1" dirty="0"/>
          </a:p>
        </p:txBody>
      </p:sp>
      <p:pic>
        <p:nvPicPr>
          <p:cNvPr id="4" name="3 Marcador de contenido"/>
          <p:cNvPicPr>
            <a:picLocks noGrp="1" noChangeAspect="1"/>
          </p:cNvPicPr>
          <p:nvPr>
            <p:ph idx="1"/>
          </p:nvPr>
        </p:nvPicPr>
        <p:blipFill>
          <a:blip r:embed="rId2" cstate="email">
            <a:extLst/>
          </a:blip>
          <a:stretch>
            <a:fillRect/>
          </a:stretch>
        </p:blipFill>
        <p:spPr>
          <a:xfrm>
            <a:off x="214282" y="1428737"/>
            <a:ext cx="4000528" cy="2714644"/>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5" name="4 CuadroTexto"/>
          <p:cNvSpPr txBox="1"/>
          <p:nvPr/>
        </p:nvSpPr>
        <p:spPr>
          <a:xfrm>
            <a:off x="428596" y="3571876"/>
            <a:ext cx="3643338" cy="369332"/>
          </a:xfrm>
          <a:prstGeom prst="rect">
            <a:avLst/>
          </a:prstGeom>
        </p:spPr>
        <p:style>
          <a:lnRef idx="2">
            <a:schemeClr val="accent2"/>
          </a:lnRef>
          <a:fillRef idx="1002">
            <a:schemeClr val="lt2"/>
          </a:fillRef>
          <a:effectRef idx="0">
            <a:schemeClr val="accent2"/>
          </a:effectRef>
          <a:fontRef idx="minor">
            <a:schemeClr val="dk1"/>
          </a:fontRef>
        </p:style>
        <p:txBody>
          <a:bodyPr>
            <a:spAutoFit/>
          </a:bodyPr>
          <a:lstStyle/>
          <a:p>
            <a:pPr fontAlgn="auto">
              <a:spcBef>
                <a:spcPts val="0"/>
              </a:spcBef>
              <a:spcAft>
                <a:spcPts val="0"/>
              </a:spcAft>
              <a:defRPr/>
            </a:pPr>
            <a:r>
              <a:rPr lang="es-ES" dirty="0"/>
              <a:t>Christina, Alumna de Secundaria</a:t>
            </a:r>
          </a:p>
        </p:txBody>
      </p:sp>
      <p:pic>
        <p:nvPicPr>
          <p:cNvPr id="7" name="6 Imagen"/>
          <p:cNvPicPr>
            <a:picLocks noChangeAspect="1"/>
          </p:cNvPicPr>
          <p:nvPr/>
        </p:nvPicPr>
        <p:blipFill>
          <a:blip r:embed="rId3" cstate="email">
            <a:extLst/>
          </a:blip>
          <a:stretch>
            <a:fillRect/>
          </a:stretch>
        </p:blipFill>
        <p:spPr>
          <a:xfrm>
            <a:off x="285720" y="4214818"/>
            <a:ext cx="4143404" cy="23509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7 CuadroTexto"/>
          <p:cNvSpPr txBox="1"/>
          <p:nvPr/>
        </p:nvSpPr>
        <p:spPr>
          <a:xfrm>
            <a:off x="500034" y="6072206"/>
            <a:ext cx="3143272" cy="369332"/>
          </a:xfrm>
          <a:prstGeom prst="rect">
            <a:avLst/>
          </a:prstGeom>
        </p:spPr>
        <p:style>
          <a:lnRef idx="0">
            <a:scrgbClr r="0" g="0" b="0"/>
          </a:lnRef>
          <a:fillRef idx="1002">
            <a:schemeClr val="lt2"/>
          </a:fillRef>
          <a:effectRef idx="0">
            <a:scrgbClr r="0" g="0" b="0"/>
          </a:effectRef>
          <a:fontRef idx="major"/>
        </p:style>
        <p:txBody>
          <a:bodyPr>
            <a:spAutoFit/>
          </a:bodyPr>
          <a:lstStyle/>
          <a:p>
            <a:pPr fontAlgn="auto">
              <a:spcBef>
                <a:spcPts val="0"/>
              </a:spcBef>
              <a:spcAft>
                <a:spcPts val="0"/>
              </a:spcAft>
              <a:defRPr/>
            </a:pPr>
            <a:r>
              <a:rPr lang="es-ES" dirty="0"/>
              <a:t>Mellizas alumnas de Primaria</a:t>
            </a:r>
          </a:p>
        </p:txBody>
      </p:sp>
      <p:pic>
        <p:nvPicPr>
          <p:cNvPr id="9" name="3 Marcador de contenido"/>
          <p:cNvPicPr>
            <a:picLocks noChangeAspect="1"/>
          </p:cNvPicPr>
          <p:nvPr/>
        </p:nvPicPr>
        <p:blipFill>
          <a:blip r:embed="rId4" cstate="email">
            <a:extLst/>
          </a:blip>
          <a:stretch>
            <a:fillRect/>
          </a:stretch>
        </p:blipFill>
        <p:spPr>
          <a:xfrm>
            <a:off x="4429124" y="1357298"/>
            <a:ext cx="4500594" cy="2798143"/>
          </a:xfrm>
          <a:prstGeom prst="round2DiagRect">
            <a:avLst/>
          </a:prstGeom>
          <a:solidFill>
            <a:srgbClr val="FFFFFF">
              <a:shade val="85000"/>
            </a:srgbClr>
          </a:solidFill>
          <a:ln w="88900" cap="sq">
            <a:solidFill>
              <a:schemeClr val="bg1"/>
            </a:solidFill>
            <a:miter lim="800000"/>
          </a:ln>
          <a:effectLst/>
          <a:scene3d>
            <a:camera prst="orthographicFront"/>
            <a:lightRig rig="twoPt" dir="t">
              <a:rot lat="0" lon="0" rev="7200000"/>
            </a:lightRig>
          </a:scene3d>
          <a:sp3d>
            <a:bevelT w="25400" h="19050"/>
            <a:contourClr>
              <a:srgbClr val="FFFFFF"/>
            </a:contourClr>
          </a:sp3d>
        </p:spPr>
      </p:pic>
      <p:pic>
        <p:nvPicPr>
          <p:cNvPr id="10" name="9 Imagen"/>
          <p:cNvPicPr>
            <a:picLocks noChangeAspect="1"/>
          </p:cNvPicPr>
          <p:nvPr/>
        </p:nvPicPr>
        <p:blipFill>
          <a:blip r:embed="rId5" cstate="email">
            <a:extLst/>
          </a:blip>
          <a:stretch>
            <a:fillRect/>
          </a:stretch>
        </p:blipFill>
        <p:spPr>
          <a:xfrm>
            <a:off x="4572000" y="4214818"/>
            <a:ext cx="4214842" cy="2643182"/>
          </a:xfrm>
          <a:prstGeom prst="round2DiagRect">
            <a:avLst/>
          </a:prstGeom>
          <a:solidFill>
            <a:srgbClr val="FFFFFF">
              <a:shade val="85000"/>
            </a:srgbClr>
          </a:solidFill>
          <a:ln w="88900" cap="sq">
            <a:solidFill>
              <a:schemeClr val="bg1"/>
            </a:solidFill>
            <a:miter lim="800000"/>
          </a:ln>
          <a:effectLst/>
          <a:scene3d>
            <a:camera prst="orthographicFront"/>
            <a:lightRig rig="twoPt" dir="t">
              <a:rot lat="0" lon="0" rev="7200000"/>
            </a:lightRig>
          </a:scene3d>
          <a:sp3d>
            <a:bevelT w="25400" h="19050"/>
            <a:contourClr>
              <a:srgbClr val="FFFFFF"/>
            </a:contourClr>
          </a:sp3d>
        </p:spPr>
      </p:pic>
      <p:sp>
        <p:nvSpPr>
          <p:cNvPr id="11" name="10 CuadroTexto"/>
          <p:cNvSpPr txBox="1"/>
          <p:nvPr/>
        </p:nvSpPr>
        <p:spPr>
          <a:xfrm>
            <a:off x="4500562" y="1428736"/>
            <a:ext cx="4214842" cy="369332"/>
          </a:xfrm>
          <a:prstGeom prst="rect">
            <a:avLst/>
          </a:prstGeom>
        </p:spPr>
        <p:style>
          <a:lnRef idx="2">
            <a:schemeClr val="dk1"/>
          </a:lnRef>
          <a:fillRef idx="1002">
            <a:schemeClr val="lt2"/>
          </a:fillRef>
          <a:effectRef idx="0">
            <a:schemeClr val="dk1"/>
          </a:effectRef>
          <a:fontRef idx="minor">
            <a:schemeClr val="dk1"/>
          </a:fontRef>
        </p:style>
        <p:txBody>
          <a:bodyPr>
            <a:spAutoFit/>
          </a:bodyPr>
          <a:lstStyle/>
          <a:p>
            <a:pPr algn="ctr" fontAlgn="auto">
              <a:spcBef>
                <a:spcPts val="0"/>
              </a:spcBef>
              <a:spcAft>
                <a:spcPts val="0"/>
              </a:spcAft>
              <a:defRPr/>
            </a:pPr>
            <a:r>
              <a:rPr lang="es-ES" dirty="0"/>
              <a:t>Huérfanos Primaria y Secundaria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571625"/>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eaLnBrk="1" fontAlgn="auto" hangingPunct="1">
              <a:spcAft>
                <a:spcPts val="0"/>
              </a:spcAft>
              <a:defRPr/>
            </a:pPr>
            <a:r>
              <a:rPr lang="es-ES" dirty="0" smtClean="0"/>
              <a:t/>
            </a:r>
            <a:br>
              <a:rPr lang="es-ES" dirty="0" smtClean="0"/>
            </a:br>
            <a:r>
              <a:rPr lang="es-ES" sz="3600" b="1" dirty="0" smtClean="0">
                <a:solidFill>
                  <a:srgbClr val="FF0000"/>
                </a:solidFill>
              </a:rPr>
              <a:t>Recursos Humanos</a:t>
            </a:r>
            <a:r>
              <a:rPr lang="es-ES" sz="3600" dirty="0" smtClean="0"/>
              <a:t/>
            </a:r>
            <a:br>
              <a:rPr lang="es-ES" sz="3600" dirty="0" smtClean="0"/>
            </a:br>
            <a:r>
              <a:rPr lang="es-ES" sz="3600" dirty="0" smtClean="0"/>
              <a:t>Dietas de los coordinadores de las Actividades Comunitarias</a:t>
            </a:r>
            <a:endParaRPr lang="es-ES" sz="3600" dirty="0"/>
          </a:p>
        </p:txBody>
      </p:sp>
      <p:pic>
        <p:nvPicPr>
          <p:cNvPr id="4" name="3 Marcador de contenido"/>
          <p:cNvPicPr>
            <a:picLocks noGrp="1" noChangeAspect="1"/>
          </p:cNvPicPr>
          <p:nvPr>
            <p:ph idx="1"/>
          </p:nvPr>
        </p:nvPicPr>
        <p:blipFill>
          <a:blip r:embed="rId2" cstate="email">
            <a:extLst/>
          </a:blip>
          <a:stretch>
            <a:fillRect/>
          </a:stretch>
        </p:blipFill>
        <p:spPr>
          <a:xfrm>
            <a:off x="0" y="1571612"/>
            <a:ext cx="3733800" cy="2800350"/>
          </a:xfrm>
          <a:solidFill>
            <a:srgbClr val="FFFFFF">
              <a:shade val="85000"/>
            </a:srgbClr>
          </a:solidFill>
          <a:ln w="88900" cap="sq"/>
          <a:scene3d>
            <a:camera prst="orthographicFront"/>
            <a:lightRig rig="twoPt" dir="t">
              <a:rot lat="0" lon="0" rev="7200000"/>
            </a:lightRig>
          </a:scene3d>
          <a:sp3d>
            <a:bevelT w="25400" h="19050"/>
            <a:contourClr>
              <a:srgbClr val="FFFFFF"/>
            </a:contourClr>
          </a:sp3d>
        </p:spPr>
      </p:pic>
      <p:sp>
        <p:nvSpPr>
          <p:cNvPr id="5" name="4 CuadroTexto"/>
          <p:cNvSpPr txBox="1"/>
          <p:nvPr/>
        </p:nvSpPr>
        <p:spPr>
          <a:xfrm>
            <a:off x="285720" y="3857628"/>
            <a:ext cx="2786082" cy="369332"/>
          </a:xfrm>
          <a:prstGeom prst="rect">
            <a:avLst/>
          </a:prstGeom>
        </p:spPr>
        <p:style>
          <a:lnRef idx="2">
            <a:schemeClr val="accent1"/>
          </a:lnRef>
          <a:fillRef idx="1002">
            <a:schemeClr val="lt2"/>
          </a:fillRef>
          <a:effectRef idx="0">
            <a:schemeClr val="accent1"/>
          </a:effectRef>
          <a:fontRef idx="minor">
            <a:schemeClr val="dk1"/>
          </a:fontRef>
        </p:style>
        <p:txBody>
          <a:bodyPr>
            <a:spAutoFit/>
          </a:bodyPr>
          <a:lstStyle/>
          <a:p>
            <a:pPr fontAlgn="auto">
              <a:spcBef>
                <a:spcPts val="0"/>
              </a:spcBef>
              <a:spcAft>
                <a:spcPts val="0"/>
              </a:spcAft>
              <a:defRPr/>
            </a:pPr>
            <a:r>
              <a:rPr lang="es-ES" dirty="0"/>
              <a:t>Programa de huérfanos </a:t>
            </a:r>
          </a:p>
        </p:txBody>
      </p:sp>
      <p:pic>
        <p:nvPicPr>
          <p:cNvPr id="6" name="Picture 2"/>
          <p:cNvPicPr>
            <a:picLocks noChangeAspect="1" noChangeArrowheads="1"/>
          </p:cNvPicPr>
          <p:nvPr/>
        </p:nvPicPr>
        <p:blipFill>
          <a:blip r:embed="rId3" cstate="email">
            <a:extLst/>
          </a:blip>
          <a:stretch>
            <a:fillRect/>
          </a:stretch>
        </p:blipFill>
        <p:spPr bwMode="auto">
          <a:xfrm>
            <a:off x="3714744" y="1571612"/>
            <a:ext cx="2500330" cy="2786082"/>
          </a:xfrm>
          <a:prstGeom prst="rect">
            <a:avLst/>
          </a:prstGeom>
          <a:ln>
            <a:noFill/>
          </a:ln>
          <a:effectLst>
            <a:softEdge rad="112500"/>
          </a:effectLst>
          <a:extLst/>
        </p:spPr>
      </p:pic>
      <p:sp>
        <p:nvSpPr>
          <p:cNvPr id="7" name="6 CuadroTexto"/>
          <p:cNvSpPr txBox="1"/>
          <p:nvPr/>
        </p:nvSpPr>
        <p:spPr>
          <a:xfrm>
            <a:off x="3714744" y="1714488"/>
            <a:ext cx="2428892" cy="646331"/>
          </a:xfrm>
          <a:prstGeom prst="rect">
            <a:avLst/>
          </a:prstGeom>
        </p:spPr>
        <p:style>
          <a:lnRef idx="2">
            <a:schemeClr val="accent1"/>
          </a:lnRef>
          <a:fillRef idx="1002">
            <a:schemeClr val="lt2"/>
          </a:fillRef>
          <a:effectRef idx="0">
            <a:schemeClr val="accent1"/>
          </a:effectRef>
          <a:fontRef idx="minor">
            <a:schemeClr val="dk1"/>
          </a:fontRef>
        </p:style>
        <p:txBody>
          <a:bodyPr>
            <a:spAutoFit/>
          </a:bodyPr>
          <a:lstStyle/>
          <a:p>
            <a:pPr fontAlgn="auto">
              <a:spcBef>
                <a:spcPts val="0"/>
              </a:spcBef>
              <a:spcAft>
                <a:spcPts val="0"/>
              </a:spcAft>
              <a:defRPr/>
            </a:pPr>
            <a:r>
              <a:rPr lang="es-ES" sz="1200" dirty="0"/>
              <a:t>Programa de Apoyo alimentario para menores de 5 años malnutridos.  SFP</a:t>
            </a:r>
          </a:p>
        </p:txBody>
      </p:sp>
      <p:pic>
        <p:nvPicPr>
          <p:cNvPr id="8" name="Picture 2"/>
          <p:cNvPicPr>
            <a:picLocks noChangeAspect="1" noChangeArrowheads="1"/>
          </p:cNvPicPr>
          <p:nvPr/>
        </p:nvPicPr>
        <p:blipFill>
          <a:blip r:embed="rId4" cstate="email">
            <a:extLst/>
          </a:blip>
          <a:stretch>
            <a:fillRect/>
          </a:stretch>
        </p:blipFill>
        <p:spPr bwMode="auto">
          <a:xfrm>
            <a:off x="0" y="4500570"/>
            <a:ext cx="4000528" cy="2357430"/>
          </a:xfrm>
          <a:prstGeom prst="rect">
            <a:avLst/>
          </a:prstGeom>
          <a:ln>
            <a:noFill/>
          </a:ln>
          <a:effectLst>
            <a:softEdge rad="112500"/>
          </a:effectLst>
          <a:extLst/>
        </p:spPr>
      </p:pic>
      <p:pic>
        <p:nvPicPr>
          <p:cNvPr id="9" name="8 Imagen"/>
          <p:cNvPicPr>
            <a:picLocks noChangeAspect="1"/>
          </p:cNvPicPr>
          <p:nvPr/>
        </p:nvPicPr>
        <p:blipFill>
          <a:blip r:embed="rId5" cstate="email">
            <a:extLst/>
          </a:blip>
          <a:stretch>
            <a:fillRect/>
          </a:stretch>
        </p:blipFill>
        <p:spPr>
          <a:xfrm>
            <a:off x="3000364" y="4500570"/>
            <a:ext cx="3071242" cy="2357430"/>
          </a:xfrm>
          <a:prstGeom prst="rect">
            <a:avLst/>
          </a:prstGeom>
          <a:ln>
            <a:noFill/>
          </a:ln>
          <a:effectLst>
            <a:softEdge rad="112500"/>
          </a:effectLst>
        </p:spPr>
      </p:pic>
      <p:sp>
        <p:nvSpPr>
          <p:cNvPr id="10" name="9 CuadroTexto"/>
          <p:cNvSpPr txBox="1"/>
          <p:nvPr/>
        </p:nvSpPr>
        <p:spPr>
          <a:xfrm>
            <a:off x="0" y="4500570"/>
            <a:ext cx="4429124" cy="338554"/>
          </a:xfrm>
          <a:prstGeom prst="rect">
            <a:avLst/>
          </a:prstGeom>
        </p:spPr>
        <p:style>
          <a:lnRef idx="2">
            <a:schemeClr val="accent1"/>
          </a:lnRef>
          <a:fillRef idx="1002">
            <a:schemeClr val="lt2"/>
          </a:fillRef>
          <a:effectRef idx="0">
            <a:schemeClr val="accent1"/>
          </a:effectRef>
          <a:fontRef idx="minor">
            <a:schemeClr val="dk1"/>
          </a:fontRef>
        </p:style>
        <p:txBody>
          <a:bodyPr>
            <a:spAutoFit/>
          </a:bodyPr>
          <a:lstStyle/>
          <a:p>
            <a:pPr fontAlgn="auto">
              <a:spcBef>
                <a:spcPts val="0"/>
              </a:spcBef>
              <a:spcAft>
                <a:spcPts val="0"/>
              </a:spcAft>
              <a:defRPr/>
            </a:pPr>
            <a:r>
              <a:rPr lang="es-ES" sz="1600" dirty="0"/>
              <a:t>Programa Agrícola y Seguridad Alimentaria  </a:t>
            </a:r>
          </a:p>
        </p:txBody>
      </p:sp>
      <p:pic>
        <p:nvPicPr>
          <p:cNvPr id="11" name="10 Imagen"/>
          <p:cNvPicPr>
            <a:picLocks noChangeAspect="1"/>
          </p:cNvPicPr>
          <p:nvPr/>
        </p:nvPicPr>
        <p:blipFill>
          <a:blip r:embed="rId6"/>
          <a:stretch>
            <a:fillRect/>
          </a:stretch>
        </p:blipFill>
        <p:spPr>
          <a:xfrm>
            <a:off x="6184900" y="1785938"/>
            <a:ext cx="2959100" cy="2714625"/>
          </a:xfrm>
          <a:prstGeom prst="rect">
            <a:avLst/>
          </a:prstGeom>
          <a:ln>
            <a:noFill/>
          </a:ln>
          <a:effectLst>
            <a:outerShdw blurRad="50800" dist="38100" dir="16200000" rotWithShape="0">
              <a:prstClr val="black">
                <a:alpha val="40000"/>
              </a:prstClr>
            </a:outerShdw>
          </a:effectLst>
        </p:spPr>
      </p:pic>
      <p:pic>
        <p:nvPicPr>
          <p:cNvPr id="12" name="11 Imagen"/>
          <p:cNvPicPr>
            <a:picLocks noChangeAspect="1"/>
          </p:cNvPicPr>
          <p:nvPr/>
        </p:nvPicPr>
        <p:blipFill>
          <a:blip r:embed="rId7" cstate="email">
            <a:extLst/>
          </a:blip>
          <a:stretch>
            <a:fillRect/>
          </a:stretch>
        </p:blipFill>
        <p:spPr>
          <a:xfrm>
            <a:off x="6286512" y="4429132"/>
            <a:ext cx="2857488" cy="2428868"/>
          </a:xfrm>
          <a:prstGeom prst="rect">
            <a:avLst/>
          </a:prstGeom>
          <a:ln>
            <a:noFill/>
          </a:ln>
          <a:effectLst>
            <a:softEdge rad="112500"/>
          </a:effectLst>
        </p:spPr>
      </p:pic>
      <p:sp>
        <p:nvSpPr>
          <p:cNvPr id="13" name="12 CuadroTexto"/>
          <p:cNvSpPr txBox="1"/>
          <p:nvPr/>
        </p:nvSpPr>
        <p:spPr>
          <a:xfrm>
            <a:off x="6215074" y="3857628"/>
            <a:ext cx="1357322" cy="584775"/>
          </a:xfrm>
          <a:prstGeom prst="rect">
            <a:avLst/>
          </a:prstGeom>
        </p:spPr>
        <p:style>
          <a:lnRef idx="2">
            <a:schemeClr val="accent1"/>
          </a:lnRef>
          <a:fillRef idx="1002">
            <a:schemeClr val="lt2"/>
          </a:fillRef>
          <a:effectRef idx="0">
            <a:schemeClr val="accent1"/>
          </a:effectRef>
          <a:fontRef idx="minor">
            <a:schemeClr val="dk1"/>
          </a:fontRef>
        </p:style>
        <p:txBody>
          <a:bodyPr>
            <a:spAutoFit/>
          </a:bodyPr>
          <a:lstStyle/>
          <a:p>
            <a:pPr fontAlgn="auto">
              <a:spcBef>
                <a:spcPts val="0"/>
              </a:spcBef>
              <a:spcAft>
                <a:spcPts val="0"/>
              </a:spcAft>
              <a:defRPr/>
            </a:pPr>
            <a:r>
              <a:rPr lang="es-ES" sz="1600" dirty="0"/>
              <a:t>Programa de Albinos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0"/>
            <a:ext cx="8229600" cy="1062038"/>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eaLnBrk="1" fontAlgn="auto" hangingPunct="1">
              <a:spcAft>
                <a:spcPts val="0"/>
              </a:spcAft>
              <a:defRPr/>
            </a:pPr>
            <a:r>
              <a:rPr lang="es-ES" sz="2000" dirty="0" smtClean="0">
                <a:solidFill>
                  <a:srgbClr val="FF0000"/>
                </a:solidFill>
              </a:rPr>
              <a:t>Sesiones Formativas</a:t>
            </a:r>
            <a:r>
              <a:rPr lang="es-ES" sz="2000" dirty="0" smtClean="0"/>
              <a:t> de personal del hospital y </a:t>
            </a:r>
            <a:r>
              <a:rPr lang="es-ES" sz="2000" dirty="0" smtClean="0">
                <a:solidFill>
                  <a:srgbClr val="FF0000"/>
                </a:solidFill>
              </a:rPr>
              <a:t>cuidadores</a:t>
            </a:r>
            <a:r>
              <a:rPr lang="es-ES" sz="2000" dirty="0" smtClean="0"/>
              <a:t> de desnutridos / huérfanos / albinos en función de requerimientos del programa de Actividades Comunitarias.   </a:t>
            </a:r>
            <a:endParaRPr lang="es-ES" sz="2000" dirty="0"/>
          </a:p>
        </p:txBody>
      </p:sp>
      <p:pic>
        <p:nvPicPr>
          <p:cNvPr id="15363" name="Picture 2"/>
          <p:cNvPicPr>
            <a:picLocks noGrp="1" noChangeAspect="1" noChangeArrowheads="1"/>
          </p:cNvPicPr>
          <p:nvPr>
            <p:ph idx="1"/>
          </p:nvPr>
        </p:nvPicPr>
        <p:blipFill>
          <a:blip r:embed="rId2"/>
          <a:srcRect/>
          <a:stretch>
            <a:fillRect/>
          </a:stretch>
        </p:blipFill>
        <p:spPr>
          <a:xfrm>
            <a:off x="0" y="1143000"/>
            <a:ext cx="3214688" cy="2636838"/>
          </a:xfrm>
          <a:noFill/>
        </p:spPr>
      </p:pic>
      <p:pic>
        <p:nvPicPr>
          <p:cNvPr id="15364" name="Picture 3"/>
          <p:cNvPicPr>
            <a:picLocks noChangeAspect="1" noChangeArrowheads="1"/>
          </p:cNvPicPr>
          <p:nvPr/>
        </p:nvPicPr>
        <p:blipFill>
          <a:blip r:embed="rId3"/>
          <a:srcRect/>
          <a:stretch>
            <a:fillRect/>
          </a:stretch>
        </p:blipFill>
        <p:spPr bwMode="auto">
          <a:xfrm>
            <a:off x="3214688" y="1143000"/>
            <a:ext cx="3000375" cy="2643188"/>
          </a:xfrm>
          <a:prstGeom prst="rect">
            <a:avLst/>
          </a:prstGeom>
          <a:noFill/>
          <a:ln w="9525">
            <a:noFill/>
            <a:miter lim="800000"/>
            <a:headEnd/>
            <a:tailEnd/>
          </a:ln>
        </p:spPr>
      </p:pic>
      <p:pic>
        <p:nvPicPr>
          <p:cNvPr id="15365" name="Picture 4"/>
          <p:cNvPicPr>
            <a:picLocks noChangeAspect="1" noChangeArrowheads="1"/>
          </p:cNvPicPr>
          <p:nvPr/>
        </p:nvPicPr>
        <p:blipFill>
          <a:blip r:embed="rId4"/>
          <a:srcRect/>
          <a:stretch>
            <a:fillRect/>
          </a:stretch>
        </p:blipFill>
        <p:spPr bwMode="auto">
          <a:xfrm>
            <a:off x="6215063" y="1071563"/>
            <a:ext cx="2928937" cy="2714625"/>
          </a:xfrm>
          <a:prstGeom prst="rect">
            <a:avLst/>
          </a:prstGeom>
          <a:noFill/>
          <a:ln w="9525">
            <a:noFill/>
            <a:miter lim="800000"/>
            <a:headEnd/>
            <a:tailEnd/>
          </a:ln>
        </p:spPr>
      </p:pic>
      <p:pic>
        <p:nvPicPr>
          <p:cNvPr id="15366" name="3 Marcador de contenido"/>
          <p:cNvPicPr>
            <a:picLocks noChangeAspect="1"/>
          </p:cNvPicPr>
          <p:nvPr/>
        </p:nvPicPr>
        <p:blipFill>
          <a:blip r:embed="rId5"/>
          <a:srcRect/>
          <a:stretch>
            <a:fillRect/>
          </a:stretch>
        </p:blipFill>
        <p:spPr bwMode="auto">
          <a:xfrm>
            <a:off x="0" y="3786188"/>
            <a:ext cx="4500563" cy="3071812"/>
          </a:xfrm>
          <a:prstGeom prst="rect">
            <a:avLst/>
          </a:prstGeom>
          <a:noFill/>
          <a:ln w="88900" cap="sq">
            <a:noFill/>
            <a:miter lim="800000"/>
            <a:headEnd/>
            <a:tailEnd/>
          </a:ln>
        </p:spPr>
      </p:pic>
      <p:pic>
        <p:nvPicPr>
          <p:cNvPr id="15367" name="Picture 5"/>
          <p:cNvPicPr>
            <a:picLocks noChangeAspect="1" noChangeArrowheads="1"/>
          </p:cNvPicPr>
          <p:nvPr/>
        </p:nvPicPr>
        <p:blipFill>
          <a:blip r:embed="rId6"/>
          <a:srcRect/>
          <a:stretch>
            <a:fillRect/>
          </a:stretch>
        </p:blipFill>
        <p:spPr bwMode="auto">
          <a:xfrm>
            <a:off x="4357688" y="3714750"/>
            <a:ext cx="4786312" cy="3143250"/>
          </a:xfrm>
          <a:prstGeom prst="rect">
            <a:avLst/>
          </a:prstGeom>
          <a:noFill/>
          <a:ln w="9525">
            <a:noFill/>
            <a:miter lim="800000"/>
            <a:headEnd/>
            <a:tailEnd/>
          </a:ln>
        </p:spPr>
      </p:pic>
      <p:sp>
        <p:nvSpPr>
          <p:cNvPr id="9" name="8 CuadroTexto"/>
          <p:cNvSpPr txBox="1"/>
          <p:nvPr/>
        </p:nvSpPr>
        <p:spPr>
          <a:xfrm>
            <a:off x="285720" y="3286124"/>
            <a:ext cx="2428892" cy="307777"/>
          </a:xfrm>
          <a:prstGeom prst="rect">
            <a:avLst/>
          </a:prstGeom>
        </p:spPr>
        <p:style>
          <a:lnRef idx="2">
            <a:schemeClr val="dk1"/>
          </a:lnRef>
          <a:fillRef idx="1002">
            <a:schemeClr val="lt2"/>
          </a:fillRef>
          <a:effectRef idx="0">
            <a:schemeClr val="dk1"/>
          </a:effectRef>
          <a:fontRef idx="minor">
            <a:schemeClr val="dk1"/>
          </a:fontRef>
        </p:style>
        <p:txBody>
          <a:bodyPr>
            <a:spAutoFit/>
          </a:bodyPr>
          <a:lstStyle/>
          <a:p>
            <a:pPr fontAlgn="auto">
              <a:spcBef>
                <a:spcPts val="0"/>
              </a:spcBef>
              <a:spcAft>
                <a:spcPts val="0"/>
              </a:spcAft>
              <a:defRPr/>
            </a:pPr>
            <a:r>
              <a:rPr lang="es-ES" sz="1400" dirty="0"/>
              <a:t>Cuidadores HBC</a:t>
            </a:r>
          </a:p>
        </p:txBody>
      </p:sp>
      <p:sp>
        <p:nvSpPr>
          <p:cNvPr id="10" name="9 CuadroTexto"/>
          <p:cNvSpPr txBox="1"/>
          <p:nvPr/>
        </p:nvSpPr>
        <p:spPr>
          <a:xfrm>
            <a:off x="3214678" y="1142985"/>
            <a:ext cx="3000396" cy="461665"/>
          </a:xfrm>
          <a:prstGeom prst="rect">
            <a:avLst/>
          </a:prstGeom>
        </p:spPr>
        <p:style>
          <a:lnRef idx="2">
            <a:schemeClr val="dk1"/>
          </a:lnRef>
          <a:fillRef idx="1002">
            <a:schemeClr val="lt2"/>
          </a:fillRef>
          <a:effectRef idx="0">
            <a:schemeClr val="dk1"/>
          </a:effectRef>
          <a:fontRef idx="minor">
            <a:schemeClr val="dk1"/>
          </a:fontRef>
        </p:style>
        <p:txBody>
          <a:bodyPr>
            <a:spAutoFit/>
          </a:bodyPr>
          <a:lstStyle/>
          <a:p>
            <a:pPr algn="ctr" fontAlgn="auto">
              <a:spcBef>
                <a:spcPts val="0"/>
              </a:spcBef>
              <a:spcAft>
                <a:spcPts val="0"/>
              </a:spcAft>
              <a:defRPr/>
            </a:pPr>
            <a:r>
              <a:rPr lang="es-ES" sz="1200" dirty="0"/>
              <a:t>Programa apoyo alimentario menores de 5 años</a:t>
            </a:r>
          </a:p>
        </p:txBody>
      </p:sp>
      <p:sp>
        <p:nvSpPr>
          <p:cNvPr id="11" name="10 CuadroTexto"/>
          <p:cNvSpPr txBox="1"/>
          <p:nvPr/>
        </p:nvSpPr>
        <p:spPr>
          <a:xfrm>
            <a:off x="6500826" y="3071810"/>
            <a:ext cx="2643174" cy="461665"/>
          </a:xfrm>
          <a:prstGeom prst="rect">
            <a:avLst/>
          </a:prstGeom>
        </p:spPr>
        <p:style>
          <a:lnRef idx="2">
            <a:schemeClr val="dk1"/>
          </a:lnRef>
          <a:fillRef idx="1002">
            <a:schemeClr val="lt2"/>
          </a:fillRef>
          <a:effectRef idx="0">
            <a:schemeClr val="dk1"/>
          </a:effectRef>
          <a:fontRef idx="minor">
            <a:schemeClr val="dk1"/>
          </a:fontRef>
        </p:style>
        <p:txBody>
          <a:bodyPr>
            <a:spAutoFit/>
          </a:bodyPr>
          <a:lstStyle/>
          <a:p>
            <a:pPr algn="ctr" fontAlgn="auto">
              <a:spcBef>
                <a:spcPts val="0"/>
              </a:spcBef>
              <a:spcAft>
                <a:spcPts val="0"/>
              </a:spcAft>
              <a:defRPr/>
            </a:pPr>
            <a:r>
              <a:rPr lang="es-ES" sz="1200" dirty="0"/>
              <a:t>Sesiones con los Huérfanos, Primaria y secundaria </a:t>
            </a:r>
          </a:p>
        </p:txBody>
      </p:sp>
      <p:sp>
        <p:nvSpPr>
          <p:cNvPr id="12" name="11 CuadroTexto"/>
          <p:cNvSpPr txBox="1"/>
          <p:nvPr/>
        </p:nvSpPr>
        <p:spPr>
          <a:xfrm>
            <a:off x="0" y="6519446"/>
            <a:ext cx="3143272" cy="338554"/>
          </a:xfrm>
          <a:prstGeom prst="rect">
            <a:avLst/>
          </a:prstGeom>
        </p:spPr>
        <p:style>
          <a:lnRef idx="2">
            <a:schemeClr val="dk1"/>
          </a:lnRef>
          <a:fillRef idx="1002">
            <a:schemeClr val="lt2"/>
          </a:fillRef>
          <a:effectRef idx="0">
            <a:schemeClr val="dk1"/>
          </a:effectRef>
          <a:fontRef idx="minor">
            <a:schemeClr val="dk1"/>
          </a:fontRef>
        </p:style>
        <p:txBody>
          <a:bodyPr>
            <a:spAutoFit/>
          </a:bodyPr>
          <a:lstStyle/>
          <a:p>
            <a:pPr fontAlgn="auto">
              <a:spcBef>
                <a:spcPts val="0"/>
              </a:spcBef>
              <a:spcAft>
                <a:spcPts val="0"/>
              </a:spcAft>
              <a:defRPr/>
            </a:pPr>
            <a:r>
              <a:rPr lang="es-ES" sz="1600" dirty="0"/>
              <a:t>Albino Open Day </a:t>
            </a:r>
          </a:p>
        </p:txBody>
      </p:sp>
      <p:sp>
        <p:nvSpPr>
          <p:cNvPr id="13" name="12 CuadroTexto"/>
          <p:cNvSpPr txBox="1"/>
          <p:nvPr/>
        </p:nvSpPr>
        <p:spPr>
          <a:xfrm>
            <a:off x="4786314" y="6500834"/>
            <a:ext cx="3929090" cy="338554"/>
          </a:xfrm>
          <a:prstGeom prst="rect">
            <a:avLst/>
          </a:prstGeom>
        </p:spPr>
        <p:style>
          <a:lnRef idx="2">
            <a:schemeClr val="dk1"/>
          </a:lnRef>
          <a:fillRef idx="1002">
            <a:schemeClr val="lt2"/>
          </a:fillRef>
          <a:effectRef idx="0">
            <a:schemeClr val="dk1"/>
          </a:effectRef>
          <a:fontRef idx="minor">
            <a:schemeClr val="dk1"/>
          </a:fontRef>
        </p:style>
        <p:txBody>
          <a:bodyPr>
            <a:spAutoFit/>
          </a:bodyPr>
          <a:lstStyle/>
          <a:p>
            <a:pPr fontAlgn="auto">
              <a:spcBef>
                <a:spcPts val="0"/>
              </a:spcBef>
              <a:spcAft>
                <a:spcPts val="0"/>
              </a:spcAft>
              <a:defRPr/>
            </a:pPr>
            <a:r>
              <a:rPr lang="es-ES" sz="1600" dirty="0"/>
              <a:t>Sesiones en cinco huertos comunales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642938"/>
          </a:xfrm>
        </p:spPr>
        <p:style>
          <a:lnRef idx="3">
            <a:schemeClr val="lt1"/>
          </a:lnRef>
          <a:fillRef idx="1">
            <a:schemeClr val="accent1"/>
          </a:fillRef>
          <a:effectRef idx="1">
            <a:schemeClr val="accent1"/>
          </a:effectRef>
          <a:fontRef idx="minor">
            <a:schemeClr val="lt1"/>
          </a:fontRef>
        </p:style>
        <p:txBody>
          <a:bodyPr>
            <a:normAutofit/>
          </a:bodyPr>
          <a:lstStyle/>
          <a:p>
            <a:pPr algn="ctr" eaLnBrk="1" fontAlgn="auto" hangingPunct="1">
              <a:spcAft>
                <a:spcPts val="0"/>
              </a:spcAft>
              <a:defRPr/>
            </a:pPr>
            <a:r>
              <a:rPr lang="es-ES" sz="1800" b="1" dirty="0" smtClean="0">
                <a:solidFill>
                  <a:srgbClr val="FF0000"/>
                </a:solidFill>
              </a:rPr>
              <a:t>Transporte para casos pediátricos y de maternidad </a:t>
            </a:r>
            <a:r>
              <a:rPr lang="es-ES" sz="1800" b="1" dirty="0" smtClean="0"/>
              <a:t>que hayan de ser derivados al hospital de referencia</a:t>
            </a:r>
            <a:endParaRPr lang="es-ES" sz="1800" dirty="0"/>
          </a:p>
        </p:txBody>
      </p:sp>
      <p:sp>
        <p:nvSpPr>
          <p:cNvPr id="4" name="3 CuadroTexto"/>
          <p:cNvSpPr txBox="1"/>
          <p:nvPr/>
        </p:nvSpPr>
        <p:spPr>
          <a:xfrm>
            <a:off x="285720" y="857232"/>
            <a:ext cx="8501122" cy="954107"/>
          </a:xfrm>
          <a:prstGeom prst="rect">
            <a:avLst/>
          </a:prstGeom>
        </p:spPr>
        <p:style>
          <a:lnRef idx="2">
            <a:schemeClr val="dk1"/>
          </a:lnRef>
          <a:fillRef idx="1002">
            <a:schemeClr val="lt2"/>
          </a:fillRef>
          <a:effectRef idx="0">
            <a:schemeClr val="dk1"/>
          </a:effectRef>
          <a:fontRef idx="minor">
            <a:schemeClr val="dk1"/>
          </a:fontRef>
        </p:style>
        <p:txBody>
          <a:bodyPr>
            <a:spAutoFit/>
          </a:bodyPr>
          <a:lstStyle/>
          <a:p>
            <a:pPr algn="ctr" fontAlgn="auto">
              <a:spcBef>
                <a:spcPts val="0"/>
              </a:spcBef>
              <a:spcAft>
                <a:spcPts val="0"/>
              </a:spcAft>
              <a:defRPr/>
            </a:pPr>
            <a:r>
              <a:rPr lang="es-ES" sz="1400" b="1" dirty="0"/>
              <a:t>Casi todos los días hay casos de referencia al Hospital del distrito en Dedza, situado a unos 30 km de Mtendere . Mayormente son casos pediátricos y de </a:t>
            </a:r>
            <a:r>
              <a:rPr lang="es-ES" sz="1400" b="1" dirty="0" smtClean="0"/>
              <a:t>maternidad</a:t>
            </a:r>
            <a:r>
              <a:rPr lang="es-ES" sz="1400" b="1" dirty="0"/>
              <a:t>. Los primeros 11 km hasta la carretera principal es un camino de tierra que en época de lluvias resulta difícil de pasar  en muchas ocasiones, creando muchos problemas al hospital  de Mtendere</a:t>
            </a:r>
          </a:p>
        </p:txBody>
      </p:sp>
      <p:pic>
        <p:nvPicPr>
          <p:cNvPr id="3074" name="Picture 2"/>
          <p:cNvPicPr>
            <a:picLocks noGrp="1" noChangeAspect="1" noChangeArrowheads="1"/>
          </p:cNvPicPr>
          <p:nvPr>
            <p:ph idx="1"/>
          </p:nvPr>
        </p:nvPicPr>
        <p:blipFill>
          <a:blip r:embed="rId3" cstate="email"/>
          <a:srcRect/>
          <a:stretch>
            <a:fillRect/>
          </a:stretch>
        </p:blipFill>
        <p:spPr>
          <a:xfrm>
            <a:off x="428596" y="2000240"/>
            <a:ext cx="3643338" cy="4643470"/>
          </a:xfrm>
          <a:prstGeom prst="round2DiagRect">
            <a:avLst/>
          </a:prstGeom>
          <a:effectLst>
            <a:outerShdw blurRad="50800" dist="50800" dir="5400000" algn="ctr" rotWithShape="0">
              <a:srgbClr val="000000">
                <a:alpha val="87000"/>
              </a:srgbClr>
            </a:outerShdw>
          </a:effectLst>
        </p:spPr>
      </p:pic>
      <p:pic>
        <p:nvPicPr>
          <p:cNvPr id="3075" name="Picture 3"/>
          <p:cNvPicPr>
            <a:picLocks noChangeAspect="1" noChangeArrowheads="1"/>
          </p:cNvPicPr>
          <p:nvPr/>
        </p:nvPicPr>
        <p:blipFill>
          <a:blip r:embed="rId4" cstate="email"/>
          <a:srcRect/>
          <a:stretch>
            <a:fillRect/>
          </a:stretch>
        </p:blipFill>
        <p:spPr bwMode="auto">
          <a:xfrm>
            <a:off x="4572000" y="2143116"/>
            <a:ext cx="3929090" cy="4429156"/>
          </a:xfrm>
          <a:prstGeom prst="round2DiagRect">
            <a:avLst/>
          </a:prstGeom>
          <a:noFill/>
          <a:ln w="9525">
            <a:noFill/>
            <a:miter lim="800000"/>
            <a:headEnd/>
            <a:tailEnd/>
          </a:ln>
          <a:effectLst>
            <a:outerShdw blurRad="50800" dist="50800" dir="5400000" algn="ctr" rotWithShape="0">
              <a:srgbClr val="000000">
                <a:alpha val="87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857875"/>
            <a:ext cx="9144000" cy="1000125"/>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eaLnBrk="1" fontAlgn="auto" hangingPunct="1">
              <a:spcAft>
                <a:spcPts val="0"/>
              </a:spcAft>
              <a:defRPr/>
            </a:pPr>
            <a:r>
              <a:rPr lang="es-ES" sz="3200" dirty="0" smtClean="0"/>
              <a:t>  “</a:t>
            </a:r>
            <a:r>
              <a:rPr lang="es-ES" sz="3200" dirty="0" smtClean="0">
                <a:latin typeface="Cooper Black" pitchFamily="18" charset="0"/>
              </a:rPr>
              <a:t>Zikomo Kwambiri”  </a:t>
            </a:r>
            <a:r>
              <a:rPr lang="es-ES" sz="3200" dirty="0" smtClean="0"/>
              <a:t>a la Asociación Española de Pediatría en nombre de todos los  beneficiarios.</a:t>
            </a:r>
            <a:endParaRPr lang="es-ES" sz="3200" dirty="0"/>
          </a:p>
        </p:txBody>
      </p:sp>
      <p:pic>
        <p:nvPicPr>
          <p:cNvPr id="17411" name="Picture 2"/>
          <p:cNvPicPr>
            <a:picLocks noGrp="1" noChangeAspect="1" noChangeArrowheads="1"/>
          </p:cNvPicPr>
          <p:nvPr>
            <p:ph idx="1"/>
          </p:nvPr>
        </p:nvPicPr>
        <p:blipFill>
          <a:blip r:embed="rId2"/>
          <a:srcRect/>
          <a:stretch>
            <a:fillRect/>
          </a:stretch>
        </p:blipFill>
        <p:spPr>
          <a:xfrm>
            <a:off x="0" y="0"/>
            <a:ext cx="2714625" cy="2786063"/>
          </a:xfrm>
          <a:noFill/>
        </p:spPr>
      </p:pic>
      <p:pic>
        <p:nvPicPr>
          <p:cNvPr id="17412" name="Picture 3"/>
          <p:cNvPicPr>
            <a:picLocks noChangeAspect="1" noChangeArrowheads="1"/>
          </p:cNvPicPr>
          <p:nvPr/>
        </p:nvPicPr>
        <p:blipFill>
          <a:blip r:embed="rId3"/>
          <a:srcRect/>
          <a:stretch>
            <a:fillRect/>
          </a:stretch>
        </p:blipFill>
        <p:spPr bwMode="auto">
          <a:xfrm>
            <a:off x="5572125" y="0"/>
            <a:ext cx="3571875" cy="2786063"/>
          </a:xfrm>
          <a:prstGeom prst="rect">
            <a:avLst/>
          </a:prstGeom>
          <a:noFill/>
          <a:ln w="9525">
            <a:noFill/>
            <a:miter lim="800000"/>
            <a:headEnd/>
            <a:tailEnd/>
          </a:ln>
        </p:spPr>
      </p:pic>
      <p:pic>
        <p:nvPicPr>
          <p:cNvPr id="17413" name="Picture 4"/>
          <p:cNvPicPr>
            <a:picLocks noChangeAspect="1" noChangeArrowheads="1"/>
          </p:cNvPicPr>
          <p:nvPr/>
        </p:nvPicPr>
        <p:blipFill>
          <a:blip r:embed="rId4"/>
          <a:srcRect/>
          <a:stretch>
            <a:fillRect/>
          </a:stretch>
        </p:blipFill>
        <p:spPr bwMode="auto">
          <a:xfrm>
            <a:off x="2714625" y="0"/>
            <a:ext cx="2928938" cy="2786063"/>
          </a:xfrm>
          <a:prstGeom prst="rect">
            <a:avLst/>
          </a:prstGeom>
          <a:noFill/>
          <a:ln w="9525">
            <a:noFill/>
            <a:miter lim="800000"/>
            <a:headEnd/>
            <a:tailEnd/>
          </a:ln>
        </p:spPr>
      </p:pic>
      <p:pic>
        <p:nvPicPr>
          <p:cNvPr id="17414" name="Picture 5"/>
          <p:cNvPicPr>
            <a:picLocks noChangeAspect="1" noChangeArrowheads="1"/>
          </p:cNvPicPr>
          <p:nvPr/>
        </p:nvPicPr>
        <p:blipFill>
          <a:blip r:embed="rId5"/>
          <a:srcRect/>
          <a:stretch>
            <a:fillRect/>
          </a:stretch>
        </p:blipFill>
        <p:spPr bwMode="auto">
          <a:xfrm>
            <a:off x="0" y="2786063"/>
            <a:ext cx="2643188" cy="3071812"/>
          </a:xfrm>
          <a:prstGeom prst="rect">
            <a:avLst/>
          </a:prstGeom>
          <a:noFill/>
          <a:ln w="9525">
            <a:noFill/>
            <a:miter lim="800000"/>
            <a:headEnd/>
            <a:tailEnd/>
          </a:ln>
        </p:spPr>
      </p:pic>
      <p:pic>
        <p:nvPicPr>
          <p:cNvPr id="17415" name="Picture 6"/>
          <p:cNvPicPr>
            <a:picLocks noChangeAspect="1" noChangeArrowheads="1"/>
          </p:cNvPicPr>
          <p:nvPr/>
        </p:nvPicPr>
        <p:blipFill>
          <a:blip r:embed="rId6"/>
          <a:srcRect/>
          <a:stretch>
            <a:fillRect/>
          </a:stretch>
        </p:blipFill>
        <p:spPr bwMode="auto">
          <a:xfrm>
            <a:off x="2643188" y="2714625"/>
            <a:ext cx="3071812" cy="3214688"/>
          </a:xfrm>
          <a:prstGeom prst="rect">
            <a:avLst/>
          </a:prstGeom>
          <a:noFill/>
          <a:ln w="9525">
            <a:noFill/>
            <a:miter lim="800000"/>
            <a:headEnd/>
            <a:tailEnd/>
          </a:ln>
        </p:spPr>
      </p:pic>
      <p:pic>
        <p:nvPicPr>
          <p:cNvPr id="17416" name="Picture 7"/>
          <p:cNvPicPr>
            <a:picLocks noChangeAspect="1" noChangeArrowheads="1"/>
          </p:cNvPicPr>
          <p:nvPr/>
        </p:nvPicPr>
        <p:blipFill>
          <a:blip r:embed="rId7"/>
          <a:srcRect/>
          <a:stretch>
            <a:fillRect/>
          </a:stretch>
        </p:blipFill>
        <p:spPr bwMode="auto">
          <a:xfrm>
            <a:off x="5715000" y="2714625"/>
            <a:ext cx="34290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371600"/>
            <a:ext cx="7851775" cy="1828800"/>
          </a:xfrm>
        </p:spPr>
        <p:txBody>
          <a:bodyPr/>
          <a:lstStyle/>
          <a:p>
            <a:pPr eaLnBrk="1" fontAlgn="auto" hangingPunct="1">
              <a:spcAft>
                <a:spcPts val="0"/>
              </a:spcAft>
              <a:defRPr/>
            </a:pPr>
            <a:endParaRPr lang="es-ES" dirty="0"/>
          </a:p>
        </p:txBody>
      </p:sp>
      <p:sp>
        <p:nvSpPr>
          <p:cNvPr id="4099" name="2 Subtítulo"/>
          <p:cNvSpPr>
            <a:spLocks noGrp="1"/>
          </p:cNvSpPr>
          <p:nvPr>
            <p:ph type="subTitle" idx="1"/>
          </p:nvPr>
        </p:nvSpPr>
        <p:spPr>
          <a:xfrm>
            <a:off x="533400" y="3228975"/>
            <a:ext cx="7854950" cy="1752600"/>
          </a:xfrm>
        </p:spPr>
        <p:txBody>
          <a:bodyPr/>
          <a:lstStyle/>
          <a:p>
            <a:pPr marR="0" eaLnBrk="1" hangingPunct="1"/>
            <a:endParaRPr lang="es-ES" smtClean="0"/>
          </a:p>
        </p:txBody>
      </p:sp>
      <p:pic>
        <p:nvPicPr>
          <p:cNvPr id="4100" name="Picture 2"/>
          <p:cNvPicPr>
            <a:picLocks noChangeAspect="1" noChangeArrowheads="1"/>
          </p:cNvPicPr>
          <p:nvPr/>
        </p:nvPicPr>
        <p:blipFill>
          <a:blip r:embed="rId3"/>
          <a:srcRect/>
          <a:stretch>
            <a:fillRect/>
          </a:stretch>
        </p:blipFill>
        <p:spPr bwMode="auto">
          <a:xfrm>
            <a:off x="0" y="0"/>
            <a:ext cx="9753600" cy="7315200"/>
          </a:xfrm>
          <a:prstGeom prst="rect">
            <a:avLst/>
          </a:prstGeom>
          <a:noFill/>
          <a:ln w="9525">
            <a:noFill/>
            <a:miter lim="800000"/>
            <a:headEnd/>
            <a:tailEnd/>
          </a:ln>
        </p:spPr>
      </p:pic>
      <p:pic>
        <p:nvPicPr>
          <p:cNvPr id="4101" name="Picture 4" descr="AFRICA-MALAWI MAPA OK"/>
          <p:cNvPicPr>
            <a:picLocks noChangeAspect="1" noChangeArrowheads="1"/>
          </p:cNvPicPr>
          <p:nvPr/>
        </p:nvPicPr>
        <p:blipFill>
          <a:blip r:embed="rId4"/>
          <a:srcRect/>
          <a:stretch>
            <a:fillRect/>
          </a:stretch>
        </p:blipFill>
        <p:spPr bwMode="auto">
          <a:xfrm>
            <a:off x="0" y="5286375"/>
            <a:ext cx="1860550" cy="2000250"/>
          </a:xfrm>
          <a:prstGeom prst="rect">
            <a:avLst/>
          </a:prstGeom>
          <a:noFill/>
          <a:ln w="9525">
            <a:solidFill>
              <a:schemeClr val="bg1"/>
            </a:solidFill>
            <a:miter lim="800000"/>
            <a:headEnd/>
            <a:tailEnd/>
          </a:ln>
        </p:spPr>
      </p:pic>
      <p:sp>
        <p:nvSpPr>
          <p:cNvPr id="4102" name="5 CuadroTexto"/>
          <p:cNvSpPr txBox="1">
            <a:spLocks noChangeArrowheads="1"/>
          </p:cNvSpPr>
          <p:nvPr/>
        </p:nvSpPr>
        <p:spPr bwMode="auto">
          <a:xfrm>
            <a:off x="1500169" y="1142984"/>
            <a:ext cx="7643831" cy="1868012"/>
          </a:xfrm>
          <a:prstGeom prst="rect">
            <a:avLst/>
          </a:prstGeom>
          <a:noFill/>
          <a:ln w="9525">
            <a:noFill/>
            <a:miter lim="800000"/>
            <a:headEnd/>
            <a:tailEnd/>
          </a:ln>
        </p:spPr>
        <p:txBody>
          <a:bodyPr wrap="square">
            <a:spAutoFit/>
          </a:bodyPr>
          <a:lstStyle/>
          <a:p>
            <a:pPr lvl="1" algn="just">
              <a:lnSpc>
                <a:spcPct val="90000"/>
              </a:lnSpc>
              <a:spcBef>
                <a:spcPct val="20000"/>
              </a:spcBef>
            </a:pPr>
            <a:r>
              <a:rPr lang="es-ES_tradnl" sz="2000" b="1" dirty="0">
                <a:solidFill>
                  <a:srgbClr val="008000"/>
                </a:solidFill>
                <a:latin typeface="Sylfaen" pitchFamily="18" charset="0"/>
              </a:rPr>
              <a:t>Malawi</a:t>
            </a:r>
            <a:r>
              <a:rPr lang="es-ES_tradnl" b="1" dirty="0">
                <a:solidFill>
                  <a:srgbClr val="008000"/>
                </a:solidFill>
                <a:latin typeface="Sylfaen" pitchFamily="18" charset="0"/>
              </a:rPr>
              <a:t> </a:t>
            </a:r>
            <a:r>
              <a:rPr lang="es-ES_tradnl" b="1" dirty="0">
                <a:latin typeface="Sylfaen" pitchFamily="18" charset="0"/>
              </a:rPr>
              <a:t>es uno de los países más pobres de África y con mayor densidad de </a:t>
            </a:r>
            <a:r>
              <a:rPr lang="es-ES_tradnl" b="1" dirty="0" smtClean="0">
                <a:latin typeface="Sylfaen" pitchFamily="18" charset="0"/>
              </a:rPr>
              <a:t>población, más </a:t>
            </a:r>
            <a:r>
              <a:rPr lang="es-ES_tradnl" b="1" dirty="0">
                <a:latin typeface="Sylfaen" pitchFamily="18" charset="0"/>
              </a:rPr>
              <a:t>del 85 </a:t>
            </a:r>
            <a:r>
              <a:rPr lang="es-ES_tradnl" b="1" dirty="0" smtClean="0">
                <a:latin typeface="Sylfaen" pitchFamily="18" charset="0"/>
              </a:rPr>
              <a:t>%  </a:t>
            </a:r>
            <a:r>
              <a:rPr lang="es-ES_tradnl" b="1" dirty="0">
                <a:latin typeface="Sylfaen" pitchFamily="18" charset="0"/>
              </a:rPr>
              <a:t>se dedica a la agricultura de </a:t>
            </a:r>
            <a:r>
              <a:rPr lang="es-ES_tradnl" b="1" dirty="0" smtClean="0">
                <a:latin typeface="Sylfaen" pitchFamily="18" charset="0"/>
              </a:rPr>
              <a:t>subsistencia;  </a:t>
            </a:r>
            <a:r>
              <a:rPr lang="es-ES_tradnl" b="1" dirty="0">
                <a:latin typeface="Sylfaen" pitchFamily="18" charset="0"/>
              </a:rPr>
              <a:t>las sequías recurrentes,  así como las </a:t>
            </a:r>
            <a:r>
              <a:rPr lang="es-ES_tradnl" b="1" dirty="0" smtClean="0">
                <a:latin typeface="Sylfaen" pitchFamily="18" charset="0"/>
              </a:rPr>
              <a:t>inundaciones, </a:t>
            </a:r>
            <a:r>
              <a:rPr lang="es-ES_tradnl" b="1" dirty="0">
                <a:latin typeface="Sylfaen" pitchFamily="18" charset="0"/>
              </a:rPr>
              <a:t>pueden provocar escasez de alimentos. La agricultura representa casi el 45 </a:t>
            </a:r>
            <a:r>
              <a:rPr lang="es-ES_tradnl" b="1" dirty="0" smtClean="0">
                <a:latin typeface="Sylfaen" pitchFamily="18" charset="0"/>
              </a:rPr>
              <a:t>% por </a:t>
            </a:r>
            <a:r>
              <a:rPr lang="es-ES_tradnl" b="1" dirty="0">
                <a:latin typeface="Sylfaen" pitchFamily="18" charset="0"/>
              </a:rPr>
              <a:t>del producto </a:t>
            </a:r>
            <a:r>
              <a:rPr lang="es-ES_tradnl" b="1" dirty="0" smtClean="0">
                <a:latin typeface="Sylfaen" pitchFamily="18" charset="0"/>
              </a:rPr>
              <a:t>interior bruto  </a:t>
            </a:r>
            <a:r>
              <a:rPr lang="es-ES_tradnl" b="1" dirty="0">
                <a:latin typeface="Sylfaen" pitchFamily="18" charset="0"/>
              </a:rPr>
              <a:t>y el 90 por ciento de las ganancias de exportaciones.. Se estima que el 15 </a:t>
            </a:r>
            <a:r>
              <a:rPr lang="es-ES_tradnl" b="1" dirty="0" smtClean="0">
                <a:latin typeface="Sylfaen" pitchFamily="18" charset="0"/>
              </a:rPr>
              <a:t>% </a:t>
            </a:r>
            <a:r>
              <a:rPr lang="es-ES_tradnl" b="1" dirty="0">
                <a:latin typeface="Sylfaen" pitchFamily="18" charset="0"/>
              </a:rPr>
              <a:t>de la población está afectado por el VIH/SIDA y que existe un millón de huérfanos.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2928933"/>
          </a:xfrm>
        </p:spPr>
        <p:style>
          <a:lnRef idx="0">
            <a:scrgbClr r="0" g="0" b="0"/>
          </a:lnRef>
          <a:fillRef idx="1002">
            <a:schemeClr val="lt2"/>
          </a:fillRef>
          <a:effectRef idx="0">
            <a:scrgbClr r="0" g="0" b="0"/>
          </a:effectRef>
          <a:fontRef idx="major"/>
        </p:style>
        <p:txBody>
          <a:bodyPr>
            <a:normAutofit/>
          </a:bodyPr>
          <a:lstStyle/>
          <a:p>
            <a:pPr marL="274320" indent="-274320" eaLnBrk="1" fontAlgn="auto" hangingPunct="1">
              <a:spcAft>
                <a:spcPts val="0"/>
              </a:spcAft>
              <a:buClr>
                <a:schemeClr val="accent3"/>
              </a:buClr>
              <a:buFont typeface="Wingdings 2"/>
              <a:buChar char=""/>
              <a:defRPr/>
            </a:pPr>
            <a:r>
              <a:rPr lang="es-ES" sz="1600" b="1" dirty="0" smtClean="0">
                <a:solidFill>
                  <a:srgbClr val="002060"/>
                </a:solidFill>
                <a:latin typeface="Sylfaen" pitchFamily="18" charset="0"/>
              </a:rPr>
              <a:t>Mtendere Health Centre </a:t>
            </a:r>
            <a:r>
              <a:rPr lang="es-ES" sz="1600" b="1" dirty="0" smtClean="0">
                <a:latin typeface="Sylfaen" pitchFamily="18" charset="0"/>
              </a:rPr>
              <a:t>es un  centro sanitario rural  que se encuentra en el Distrito de Dedza, en la región central de Malawi. Es una institución católica que pertenece la Diócesis de Dedza y la Conferencia Episcopal de Malawi, dirigida por la congregación malawiana de las Teresian Sisters.</a:t>
            </a:r>
            <a:br>
              <a:rPr lang="es-ES" sz="1600" b="1" dirty="0" smtClean="0">
                <a:latin typeface="Sylfaen" pitchFamily="18" charset="0"/>
              </a:rPr>
            </a:br>
            <a:r>
              <a:rPr lang="es-ES" sz="1600" b="1" dirty="0" smtClean="0">
                <a:latin typeface="Sylfaen" pitchFamily="18" charset="0"/>
              </a:rPr>
              <a:t/>
            </a:r>
            <a:br>
              <a:rPr lang="es-ES" sz="1600" b="1" dirty="0" smtClean="0">
                <a:latin typeface="Sylfaen" pitchFamily="18" charset="0"/>
              </a:rPr>
            </a:br>
            <a:r>
              <a:rPr lang="es-ES" sz="1600" b="1" dirty="0" smtClean="0">
                <a:latin typeface="Sylfaen" pitchFamily="18" charset="0"/>
              </a:rPr>
              <a:t>Situada a unos 11 km de Chimbiya Trading Centre en la M1 Road, hacia el interior, en las Traditional Authorities de Kaphuka y </a:t>
            </a:r>
            <a:r>
              <a:rPr lang="es-ES" sz="1600" b="1" dirty="0" err="1" smtClean="0">
                <a:latin typeface="Sylfaen" pitchFamily="18" charset="0"/>
              </a:rPr>
              <a:t>Kachere</a:t>
            </a:r>
            <a:r>
              <a:rPr lang="es-ES" sz="1600" b="1" dirty="0" smtClean="0">
                <a:latin typeface="Sylfaen" pitchFamily="18" charset="0"/>
              </a:rPr>
              <a:t>. El Centro Sanitario se encuentra rodeado de varias escuelas de primaria y secundaria, así como por un  centro suburbano densamente poblado (Thete - Malirana).</a:t>
            </a:r>
            <a:r>
              <a:rPr lang="es-ES_tradnl" sz="1600" b="1" dirty="0" smtClean="0">
                <a:latin typeface="Sylfaen" pitchFamily="18" charset="0"/>
              </a:rPr>
              <a:t/>
            </a:r>
            <a:br>
              <a:rPr lang="es-ES_tradnl" sz="1600" b="1" dirty="0" smtClean="0">
                <a:latin typeface="Sylfaen" pitchFamily="18" charset="0"/>
              </a:rPr>
            </a:br>
            <a:r>
              <a:rPr lang="es-ES" sz="1600" b="1" dirty="0" smtClean="0">
                <a:latin typeface="Sylfaen" pitchFamily="18" charset="0"/>
              </a:rPr>
              <a:t/>
            </a:r>
            <a:br>
              <a:rPr lang="es-ES" sz="1600" b="1" dirty="0" smtClean="0">
                <a:latin typeface="Sylfaen" pitchFamily="18" charset="0"/>
              </a:rPr>
            </a:br>
            <a:r>
              <a:rPr lang="es-ES" sz="1600" b="1" dirty="0" smtClean="0">
                <a:latin typeface="Sylfaen" pitchFamily="18" charset="0"/>
              </a:rPr>
              <a:t>La población que se encuentra bajo su área de influencia, y a la que el hospital asiste, está en torno a las 50.000 personas, abarcando unos 11.290 hogares .</a:t>
            </a:r>
            <a:endParaRPr lang="es-ES_tradnl" sz="1600" b="1" dirty="0" smtClean="0">
              <a:latin typeface="Sylfaen" pitchFamily="18" charset="0"/>
            </a:endParaRPr>
          </a:p>
          <a:p>
            <a:pPr marL="274320" indent="-274320" algn="ctr" eaLnBrk="1" fontAlgn="auto" hangingPunct="1">
              <a:spcAft>
                <a:spcPts val="0"/>
              </a:spcAft>
              <a:buClr>
                <a:schemeClr val="accent3"/>
              </a:buClr>
              <a:buFont typeface="Wingdings 2"/>
              <a:buChar char=""/>
              <a:defRPr/>
            </a:pPr>
            <a:endParaRPr lang="es-ES" sz="1600" b="1" dirty="0"/>
          </a:p>
        </p:txBody>
      </p:sp>
      <p:pic>
        <p:nvPicPr>
          <p:cNvPr id="5125" name="Picture 2"/>
          <p:cNvPicPr>
            <a:picLocks noChangeAspect="1" noChangeArrowheads="1"/>
          </p:cNvPicPr>
          <p:nvPr/>
        </p:nvPicPr>
        <p:blipFill>
          <a:blip r:embed="rId2"/>
          <a:srcRect/>
          <a:stretch>
            <a:fillRect/>
          </a:stretch>
        </p:blipFill>
        <p:spPr bwMode="auto">
          <a:xfrm>
            <a:off x="0" y="2857500"/>
            <a:ext cx="91440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00125"/>
          </a:xfrm>
        </p:spPr>
        <p:style>
          <a:lnRef idx="3">
            <a:schemeClr val="lt1"/>
          </a:lnRef>
          <a:fillRef idx="1">
            <a:schemeClr val="accent1"/>
          </a:fillRef>
          <a:effectRef idx="1">
            <a:schemeClr val="accent1"/>
          </a:effectRef>
          <a:fontRef idx="minor">
            <a:schemeClr val="lt1"/>
          </a:fontRef>
        </p:style>
        <p:txBody>
          <a:bodyPr>
            <a:normAutofit/>
          </a:bodyPr>
          <a:lstStyle/>
          <a:p>
            <a:pPr algn="ctr" eaLnBrk="1" fontAlgn="auto" hangingPunct="1">
              <a:spcAft>
                <a:spcPts val="0"/>
              </a:spcAft>
              <a:defRPr/>
            </a:pPr>
            <a:r>
              <a:rPr lang="es-ES" sz="2400" dirty="0" smtClean="0"/>
              <a:t>Mapa del área de influencia de Mtendere Community Hospital, a unos 30 Km de Dedza y 70 de Lilongwe</a:t>
            </a:r>
            <a:endParaRPr lang="es-ES" sz="2400" dirty="0"/>
          </a:p>
        </p:txBody>
      </p:sp>
      <p:pic>
        <p:nvPicPr>
          <p:cNvPr id="4098" name="Picture 2"/>
          <p:cNvPicPr>
            <a:picLocks noGrp="1" noChangeAspect="1" noChangeArrowheads="1"/>
          </p:cNvPicPr>
          <p:nvPr>
            <p:ph idx="1"/>
          </p:nvPr>
        </p:nvPicPr>
        <p:blipFill>
          <a:blip r:embed="rId2"/>
          <a:srcRect/>
          <a:stretch>
            <a:fillRect/>
          </a:stretch>
        </p:blipFill>
        <p:spPr>
          <a:xfrm>
            <a:off x="0" y="1143000"/>
            <a:ext cx="9144000" cy="5715000"/>
          </a:xfrm>
        </p:spPr>
        <p:style>
          <a:lnRef idx="3">
            <a:schemeClr val="lt1"/>
          </a:lnRef>
          <a:fillRef idx="1">
            <a:schemeClr val="accent1"/>
          </a:fillRef>
          <a:effectRef idx="1">
            <a:schemeClr val="accent1"/>
          </a:effectRef>
          <a:fontRef idx="minor">
            <a:schemeClr val="lt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8329642" cy="357229"/>
          </a:xfrm>
        </p:spPr>
        <p:txBody>
          <a:bodyPr>
            <a:normAutofit/>
          </a:bodyPr>
          <a:lstStyle/>
          <a:p>
            <a:pPr algn="ctr" eaLnBrk="1" fontAlgn="auto" hangingPunct="1">
              <a:spcAft>
                <a:spcPts val="0"/>
              </a:spcAft>
              <a:defRPr/>
            </a:pPr>
            <a:r>
              <a:rPr lang="es-ES" sz="2000" b="1" dirty="0" smtClean="0">
                <a:effectLst>
                  <a:outerShdw blurRad="38100" dist="38100" dir="2700000" algn="tl">
                    <a:srgbClr val="000000">
                      <a:alpha val="43137"/>
                    </a:srgbClr>
                  </a:outerShdw>
                </a:effectLst>
                <a:latin typeface="Sylfaen" pitchFamily="18" charset="0"/>
              </a:rPr>
              <a:t>APORTACIÓN DE LA SOCIEDAD ESPAÑOLA DE PEDIATRIA  2011- 2012</a:t>
            </a:r>
            <a:endParaRPr lang="es-ES" sz="2000" b="1" dirty="0">
              <a:effectLst>
                <a:outerShdw blurRad="38100" dist="38100" dir="2700000" algn="tl">
                  <a:srgbClr val="000000">
                    <a:alpha val="43137"/>
                  </a:srgbClr>
                </a:outerShdw>
              </a:effectLst>
              <a:latin typeface="Sylfaen" pitchFamily="18" charset="0"/>
            </a:endParaRPr>
          </a:p>
        </p:txBody>
      </p:sp>
      <p:pic>
        <p:nvPicPr>
          <p:cNvPr id="7171" name="Picture 2"/>
          <p:cNvPicPr>
            <a:picLocks noGrp="1" noChangeAspect="1" noChangeArrowheads="1"/>
          </p:cNvPicPr>
          <p:nvPr>
            <p:ph idx="1"/>
          </p:nvPr>
        </p:nvPicPr>
        <p:blipFill>
          <a:blip r:embed="rId2"/>
          <a:srcRect/>
          <a:stretch>
            <a:fillRect/>
          </a:stretch>
        </p:blipFill>
        <p:spPr>
          <a:xfrm>
            <a:off x="4572000" y="1643063"/>
            <a:ext cx="4572000" cy="5214937"/>
          </a:xfrm>
        </p:spPr>
      </p:pic>
      <p:graphicFrame>
        <p:nvGraphicFramePr>
          <p:cNvPr id="6" name="5 Tabla"/>
          <p:cNvGraphicFramePr>
            <a:graphicFrameLocks noGrp="1"/>
          </p:cNvGraphicFramePr>
          <p:nvPr/>
        </p:nvGraphicFramePr>
        <p:xfrm>
          <a:off x="214282" y="1373347"/>
          <a:ext cx="4143404" cy="5506624"/>
        </p:xfrm>
        <a:graphic>
          <a:graphicData uri="http://schemas.openxmlformats.org/drawingml/2006/table">
            <a:tbl>
              <a:tblPr/>
              <a:tblGrid>
                <a:gridCol w="4143404"/>
              </a:tblGrid>
              <a:tr h="194761">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ES" sz="800" b="1" dirty="0" smtClean="0">
                          <a:solidFill>
                            <a:srgbClr val="000000"/>
                          </a:solidFill>
                          <a:latin typeface="Rockwell" pitchFamily="18" charset="0"/>
                          <a:ea typeface="Times New Roman"/>
                          <a:cs typeface="Times New Roman"/>
                        </a:rPr>
                        <a:t>Medicamentos</a:t>
                      </a:r>
                      <a:endParaRPr lang="es-ES" sz="800" b="1" dirty="0" smtClean="0"/>
                    </a:p>
                    <a:p>
                      <a:pPr algn="l">
                        <a:lnSpc>
                          <a:spcPct val="150000"/>
                        </a:lnSpc>
                        <a:spcAft>
                          <a:spcPts val="0"/>
                        </a:spcAft>
                      </a:pPr>
                      <a:endParaRPr lang="es-ES" sz="800" dirty="0">
                        <a:latin typeface="Rockwell" pitchFamily="18" charset="0"/>
                        <a:ea typeface="Calibri"/>
                        <a:cs typeface="Times New Roman"/>
                      </a:endParaRPr>
                    </a:p>
                  </a:txBody>
                  <a:tcPr marL="24630" marR="24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412"/>
                    </a:solidFill>
                  </a:tcPr>
                </a:tc>
              </a:tr>
              <a:tr h="403586">
                <a:tc>
                  <a:txBody>
                    <a:bodyPr/>
                    <a:lstStyle/>
                    <a:p>
                      <a:pPr algn="l">
                        <a:lnSpc>
                          <a:spcPct val="150000"/>
                        </a:lnSpc>
                        <a:spcAft>
                          <a:spcPts val="0"/>
                        </a:spcAft>
                      </a:pPr>
                      <a:r>
                        <a:rPr lang="es-ES" sz="800" b="1" dirty="0" smtClean="0">
                          <a:latin typeface="Rockwell" pitchFamily="18" charset="0"/>
                          <a:ea typeface="Calibri"/>
                          <a:cs typeface="Times New Roman"/>
                        </a:rPr>
                        <a:t>Adquisición</a:t>
                      </a:r>
                      <a:r>
                        <a:rPr lang="es-ES" sz="800" b="1" baseline="0" dirty="0" smtClean="0">
                          <a:latin typeface="Rockwell" pitchFamily="18" charset="0"/>
                          <a:ea typeface="Calibri"/>
                          <a:cs typeface="Times New Roman"/>
                        </a:rPr>
                        <a:t> de material para la sala de Pediatría y Maternidad del Hospital</a:t>
                      </a:r>
                      <a:endParaRPr lang="es-ES" sz="800" b="1" dirty="0">
                        <a:latin typeface="Rockwell" pitchFamily="18" charset="0"/>
                        <a:ea typeface="Calibri"/>
                        <a:cs typeface="Times New Roman"/>
                      </a:endParaRPr>
                    </a:p>
                  </a:txBody>
                  <a:tcPr marL="24630" marR="24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412"/>
                    </a:solidFill>
                  </a:tcPr>
                </a:tc>
              </a:tr>
              <a:tr h="403586">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ES" sz="800" dirty="0" smtClean="0">
                          <a:solidFill>
                            <a:srgbClr val="000000"/>
                          </a:solidFill>
                          <a:latin typeface="Rockwell" pitchFamily="18" charset="0"/>
                          <a:ea typeface="Times New Roman"/>
                          <a:cs typeface="Times New Roman"/>
                        </a:rPr>
                        <a:t>Mobiliario, camas, colchones, mantas ,etc..</a:t>
                      </a:r>
                      <a:endParaRPr lang="es-ES" sz="800" dirty="0" smtClean="0">
                        <a:latin typeface="Rockwell" pitchFamily="18" charset="0"/>
                        <a:ea typeface="Calibri"/>
                        <a:cs typeface="Times New Roman"/>
                      </a:endParaRPr>
                    </a:p>
                    <a:p>
                      <a:pPr algn="l">
                        <a:lnSpc>
                          <a:spcPct val="150000"/>
                        </a:lnSpc>
                        <a:spcAft>
                          <a:spcPts val="0"/>
                        </a:spcAft>
                      </a:pPr>
                      <a:endParaRPr lang="es-ES" sz="800" dirty="0">
                        <a:latin typeface="Rockwell" pitchFamily="18" charset="0"/>
                        <a:ea typeface="Calibri"/>
                        <a:cs typeface="Times New Roman"/>
                      </a:endParaRPr>
                    </a:p>
                  </a:txBody>
                  <a:tcPr marL="24630" marR="24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586">
                <a:tc>
                  <a:txBody>
                    <a:bodyPr/>
                    <a:lstStyle/>
                    <a:p>
                      <a:pPr algn="l">
                        <a:lnSpc>
                          <a:spcPct val="150000"/>
                        </a:lnSpc>
                        <a:spcAft>
                          <a:spcPts val="0"/>
                        </a:spcAft>
                      </a:pPr>
                      <a:r>
                        <a:rPr lang="es-ES" sz="800" b="1" dirty="0" smtClean="0">
                          <a:solidFill>
                            <a:srgbClr val="000000"/>
                          </a:solidFill>
                          <a:latin typeface="Rockwell" pitchFamily="18" charset="0"/>
                          <a:ea typeface="Times New Roman"/>
                          <a:cs typeface="Times New Roman"/>
                        </a:rPr>
                        <a:t>Adquisición de recursos materiales para las Actividades Comunitarias</a:t>
                      </a:r>
                      <a:endParaRPr lang="es-ES" sz="800" dirty="0">
                        <a:latin typeface="Rockwell" pitchFamily="18" charset="0"/>
                        <a:ea typeface="Calibri"/>
                        <a:cs typeface="Times New Roman"/>
                      </a:endParaRPr>
                    </a:p>
                  </a:txBody>
                  <a:tcPr marL="24630" marR="24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r h="403586">
                <a:tc>
                  <a:txBody>
                    <a:bodyPr/>
                    <a:lstStyle/>
                    <a:p>
                      <a:pPr algn="l">
                        <a:lnSpc>
                          <a:spcPct val="150000"/>
                        </a:lnSpc>
                        <a:spcAft>
                          <a:spcPts val="0"/>
                        </a:spcAft>
                      </a:pPr>
                      <a:r>
                        <a:rPr lang="es-ES" sz="800" dirty="0" smtClean="0">
                          <a:solidFill>
                            <a:srgbClr val="000000"/>
                          </a:solidFill>
                          <a:latin typeface="Rockwell" pitchFamily="18" charset="0"/>
                          <a:ea typeface="Times New Roman"/>
                          <a:cs typeface="Times New Roman"/>
                        </a:rPr>
                        <a:t>Compra de </a:t>
                      </a:r>
                      <a:r>
                        <a:rPr lang="es-ES" sz="800" dirty="0" smtClean="0">
                          <a:solidFill>
                            <a:srgbClr val="FF0000"/>
                          </a:solidFill>
                          <a:latin typeface="Rockwell" pitchFamily="18" charset="0"/>
                          <a:ea typeface="Times New Roman"/>
                          <a:cs typeface="Times New Roman"/>
                        </a:rPr>
                        <a:t>10 bicicletas</a:t>
                      </a:r>
                      <a:r>
                        <a:rPr lang="es-ES" sz="800" baseline="0" dirty="0" smtClean="0">
                          <a:solidFill>
                            <a:srgbClr val="FF0000"/>
                          </a:solidFill>
                          <a:latin typeface="Rockwell" pitchFamily="18" charset="0"/>
                          <a:ea typeface="Times New Roman"/>
                          <a:cs typeface="Times New Roman"/>
                        </a:rPr>
                        <a:t> y fabricación de bici-</a:t>
                      </a:r>
                      <a:r>
                        <a:rPr lang="es-ES" sz="800" dirty="0" smtClean="0">
                          <a:solidFill>
                            <a:srgbClr val="FF0000"/>
                          </a:solidFill>
                          <a:latin typeface="Rockwell" pitchFamily="18" charset="0"/>
                          <a:ea typeface="Times New Roman"/>
                          <a:cs typeface="Times New Roman"/>
                        </a:rPr>
                        <a:t>ambulancias </a:t>
                      </a:r>
                      <a:r>
                        <a:rPr lang="es-ES" sz="800" dirty="0" smtClean="0">
                          <a:solidFill>
                            <a:srgbClr val="000000"/>
                          </a:solidFill>
                          <a:latin typeface="Rockwell" pitchFamily="18" charset="0"/>
                          <a:ea typeface="Times New Roman"/>
                          <a:cs typeface="Times New Roman"/>
                        </a:rPr>
                        <a:t>para los voluntarios de las Comunidades (HBC)</a:t>
                      </a:r>
                      <a:endParaRPr lang="es-ES" sz="800" dirty="0">
                        <a:latin typeface="Rockwell" pitchFamily="18" charset="0"/>
                        <a:ea typeface="Calibri"/>
                        <a:cs typeface="Times New Roman"/>
                      </a:endParaRPr>
                    </a:p>
                  </a:txBody>
                  <a:tcPr marL="24630" marR="24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969">
                <a:tc>
                  <a:txBody>
                    <a:bodyPr/>
                    <a:lstStyle/>
                    <a:p>
                      <a:pPr algn="l">
                        <a:lnSpc>
                          <a:spcPct val="150000"/>
                        </a:lnSpc>
                        <a:spcAft>
                          <a:spcPts val="0"/>
                        </a:spcAft>
                      </a:pPr>
                      <a:r>
                        <a:rPr lang="es-ES" sz="800" dirty="0" smtClean="0">
                          <a:solidFill>
                            <a:srgbClr val="000000"/>
                          </a:solidFill>
                          <a:latin typeface="Rockwell" pitchFamily="18" charset="0"/>
                          <a:ea typeface="Times New Roman"/>
                          <a:cs typeface="Times New Roman"/>
                        </a:rPr>
                        <a:t>Compra de </a:t>
                      </a:r>
                      <a:r>
                        <a:rPr lang="es-ES" sz="800" dirty="0" smtClean="0">
                          <a:solidFill>
                            <a:srgbClr val="FF0000"/>
                          </a:solidFill>
                          <a:latin typeface="Rockwell" pitchFamily="18" charset="0"/>
                          <a:ea typeface="Times New Roman"/>
                          <a:cs typeface="Times New Roman"/>
                        </a:rPr>
                        <a:t>utensilios para las sesiones culinarias/formativas </a:t>
                      </a:r>
                      <a:r>
                        <a:rPr lang="es-ES" sz="800" dirty="0" smtClean="0">
                          <a:solidFill>
                            <a:srgbClr val="000000"/>
                          </a:solidFill>
                          <a:latin typeface="Rockwell" pitchFamily="18" charset="0"/>
                          <a:ea typeface="Times New Roman"/>
                          <a:cs typeface="Times New Roman"/>
                        </a:rPr>
                        <a:t>del  Programa de Suplemento Nutricional (tanto en las conducidas en el propio centro como a nivel Comunitario)</a:t>
                      </a:r>
                      <a:endParaRPr lang="es-ES" sz="800" dirty="0">
                        <a:latin typeface="Rockwell" pitchFamily="18" charset="0"/>
                        <a:ea typeface="Calibri"/>
                        <a:cs typeface="Times New Roman"/>
                      </a:endParaRPr>
                    </a:p>
                  </a:txBody>
                  <a:tcPr marL="24630" marR="24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467">
                <a:tc>
                  <a:txBody>
                    <a:bodyPr/>
                    <a:lstStyle/>
                    <a:p>
                      <a:pPr algn="l">
                        <a:lnSpc>
                          <a:spcPct val="150000"/>
                        </a:lnSpc>
                        <a:spcAft>
                          <a:spcPts val="0"/>
                        </a:spcAft>
                      </a:pPr>
                      <a:r>
                        <a:rPr lang="es-ES" sz="800" dirty="0" smtClean="0">
                          <a:solidFill>
                            <a:srgbClr val="000000"/>
                          </a:solidFill>
                          <a:latin typeface="Rockwell" pitchFamily="18" charset="0"/>
                          <a:ea typeface="Times New Roman"/>
                          <a:cs typeface="Times New Roman"/>
                        </a:rPr>
                        <a:t>Pago de </a:t>
                      </a:r>
                      <a:r>
                        <a:rPr lang="es-ES" sz="800" dirty="0" smtClean="0">
                          <a:solidFill>
                            <a:srgbClr val="FF0000"/>
                          </a:solidFill>
                          <a:latin typeface="Rockwell" pitchFamily="18" charset="0"/>
                          <a:ea typeface="Times New Roman"/>
                          <a:cs typeface="Times New Roman"/>
                        </a:rPr>
                        <a:t>becas escolares </a:t>
                      </a:r>
                      <a:r>
                        <a:rPr lang="es-ES" sz="800" dirty="0" smtClean="0">
                          <a:solidFill>
                            <a:srgbClr val="000000"/>
                          </a:solidFill>
                          <a:latin typeface="Rockwell" pitchFamily="18" charset="0"/>
                          <a:ea typeface="Times New Roman"/>
                          <a:cs typeface="Times New Roman"/>
                        </a:rPr>
                        <a:t>para  alumnos matriculados en secundaria (beneficiarios del  programa de  huérfanos y albinos)</a:t>
                      </a:r>
                      <a:endParaRPr lang="es-ES" sz="800" dirty="0">
                        <a:latin typeface="Rockwell" pitchFamily="18" charset="0"/>
                        <a:ea typeface="Calibri"/>
                        <a:cs typeface="Times New Roman"/>
                      </a:endParaRPr>
                    </a:p>
                  </a:txBody>
                  <a:tcPr marL="24630" marR="24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273">
                <a:tc>
                  <a:txBody>
                    <a:bodyPr/>
                    <a:lstStyle/>
                    <a:p>
                      <a:pPr algn="l">
                        <a:lnSpc>
                          <a:spcPct val="150000"/>
                        </a:lnSpc>
                        <a:spcAft>
                          <a:spcPts val="0"/>
                        </a:spcAft>
                      </a:pPr>
                      <a:r>
                        <a:rPr lang="es-ES" sz="800" dirty="0" smtClean="0">
                          <a:solidFill>
                            <a:srgbClr val="000000"/>
                          </a:solidFill>
                          <a:latin typeface="Rockwell" pitchFamily="18" charset="0"/>
                          <a:ea typeface="Times New Roman"/>
                          <a:cs typeface="Times New Roman"/>
                        </a:rPr>
                        <a:t>Adquisición de </a:t>
                      </a:r>
                      <a:r>
                        <a:rPr lang="es-ES" sz="800" dirty="0" smtClean="0">
                          <a:solidFill>
                            <a:srgbClr val="FF0000"/>
                          </a:solidFill>
                          <a:latin typeface="Rockwell" pitchFamily="18" charset="0"/>
                          <a:ea typeface="Times New Roman"/>
                          <a:cs typeface="Times New Roman"/>
                        </a:rPr>
                        <a:t>material escolar </a:t>
                      </a:r>
                      <a:r>
                        <a:rPr lang="es-ES" sz="800" dirty="0" smtClean="0">
                          <a:solidFill>
                            <a:srgbClr val="000000"/>
                          </a:solidFill>
                          <a:latin typeface="Rockwell" pitchFamily="18" charset="0"/>
                          <a:ea typeface="Times New Roman"/>
                          <a:cs typeface="Times New Roman"/>
                        </a:rPr>
                        <a:t>para beneficiarios del programas de huérfanos y albinos escolarizados en enseñanza primaria . </a:t>
                      </a:r>
                      <a:endParaRPr lang="es-ES" sz="800" dirty="0">
                        <a:latin typeface="Rockwell" pitchFamily="18" charset="0"/>
                        <a:ea typeface="Calibri"/>
                        <a:cs typeface="Times New Roman"/>
                      </a:endParaRPr>
                    </a:p>
                  </a:txBody>
                  <a:tcPr marL="24630" marR="24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61">
                <a:tc>
                  <a:txBody>
                    <a:bodyPr/>
                    <a:lstStyle/>
                    <a:p>
                      <a:pPr algn="l">
                        <a:lnSpc>
                          <a:spcPct val="150000"/>
                        </a:lnSpc>
                        <a:spcAft>
                          <a:spcPts val="0"/>
                        </a:spcAft>
                      </a:pPr>
                      <a:r>
                        <a:rPr lang="es-ES" sz="800" b="1" dirty="0">
                          <a:solidFill>
                            <a:srgbClr val="000000"/>
                          </a:solidFill>
                          <a:latin typeface="Rockwell" pitchFamily="18" charset="0"/>
                          <a:ea typeface="Times New Roman"/>
                          <a:cs typeface="Times New Roman"/>
                        </a:rPr>
                        <a:t>Recursos Humanos</a:t>
                      </a:r>
                      <a:endParaRPr lang="es-ES" sz="800" dirty="0">
                        <a:latin typeface="Rockwell" pitchFamily="18" charset="0"/>
                        <a:ea typeface="Calibri"/>
                        <a:cs typeface="Times New Roman"/>
                      </a:endParaRPr>
                    </a:p>
                  </a:txBody>
                  <a:tcPr marL="24630" marR="24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r h="344965">
                <a:tc>
                  <a:txBody>
                    <a:bodyPr/>
                    <a:lstStyle/>
                    <a:p>
                      <a:pPr algn="l">
                        <a:lnSpc>
                          <a:spcPct val="150000"/>
                        </a:lnSpc>
                        <a:spcAft>
                          <a:spcPts val="0"/>
                        </a:spcAft>
                      </a:pPr>
                      <a:r>
                        <a:rPr lang="es-ES" sz="800" dirty="0">
                          <a:solidFill>
                            <a:srgbClr val="FF0000"/>
                          </a:solidFill>
                          <a:latin typeface="Rockwell" pitchFamily="18" charset="0"/>
                          <a:ea typeface="Times New Roman"/>
                          <a:cs typeface="Times New Roman"/>
                        </a:rPr>
                        <a:t>Dietas</a:t>
                      </a:r>
                      <a:r>
                        <a:rPr lang="es-ES" sz="800" dirty="0">
                          <a:solidFill>
                            <a:srgbClr val="000000"/>
                          </a:solidFill>
                          <a:latin typeface="Rockwell" pitchFamily="18" charset="0"/>
                          <a:ea typeface="Times New Roman"/>
                          <a:cs typeface="Times New Roman"/>
                        </a:rPr>
                        <a:t> de los </a:t>
                      </a:r>
                      <a:r>
                        <a:rPr lang="es-ES" sz="800" dirty="0">
                          <a:solidFill>
                            <a:srgbClr val="FF0000"/>
                          </a:solidFill>
                          <a:latin typeface="Rockwell" pitchFamily="18" charset="0"/>
                          <a:ea typeface="Times New Roman"/>
                          <a:cs typeface="Times New Roman"/>
                        </a:rPr>
                        <a:t>coordinadores</a:t>
                      </a:r>
                      <a:r>
                        <a:rPr lang="es-ES" sz="800" dirty="0">
                          <a:solidFill>
                            <a:srgbClr val="000000"/>
                          </a:solidFill>
                          <a:latin typeface="Rockwell" pitchFamily="18" charset="0"/>
                          <a:ea typeface="Times New Roman"/>
                          <a:cs typeface="Times New Roman"/>
                        </a:rPr>
                        <a:t> de las Actividades Comunitarias</a:t>
                      </a:r>
                      <a:endParaRPr lang="es-ES" sz="800" dirty="0">
                        <a:latin typeface="Rockwell" pitchFamily="18" charset="0"/>
                        <a:ea typeface="Calibri"/>
                        <a:cs typeface="Times New Roman"/>
                      </a:endParaRPr>
                    </a:p>
                  </a:txBody>
                  <a:tcPr marL="24630" marR="24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969">
                <a:tc>
                  <a:txBody>
                    <a:bodyPr/>
                    <a:lstStyle/>
                    <a:p>
                      <a:pPr algn="l">
                        <a:lnSpc>
                          <a:spcPct val="150000"/>
                        </a:lnSpc>
                        <a:spcAft>
                          <a:spcPts val="0"/>
                        </a:spcAft>
                      </a:pPr>
                      <a:r>
                        <a:rPr lang="es-ES" sz="800" dirty="0" smtClean="0">
                          <a:solidFill>
                            <a:srgbClr val="FF0000"/>
                          </a:solidFill>
                          <a:latin typeface="Rockwell" pitchFamily="18" charset="0"/>
                          <a:ea typeface="Times New Roman"/>
                          <a:cs typeface="Times New Roman"/>
                        </a:rPr>
                        <a:t>Formación</a:t>
                      </a:r>
                      <a:r>
                        <a:rPr lang="es-ES" sz="800" dirty="0" smtClean="0">
                          <a:solidFill>
                            <a:srgbClr val="000000"/>
                          </a:solidFill>
                          <a:latin typeface="Rockwell" pitchFamily="18" charset="0"/>
                          <a:ea typeface="Times New Roman"/>
                          <a:cs typeface="Times New Roman"/>
                        </a:rPr>
                        <a:t> </a:t>
                      </a:r>
                      <a:r>
                        <a:rPr lang="es-ES" sz="800" dirty="0">
                          <a:solidFill>
                            <a:srgbClr val="000000"/>
                          </a:solidFill>
                          <a:latin typeface="Rockwell" pitchFamily="18" charset="0"/>
                          <a:ea typeface="Times New Roman"/>
                          <a:cs typeface="Times New Roman"/>
                        </a:rPr>
                        <a:t>de</a:t>
                      </a:r>
                      <a:r>
                        <a:rPr lang="es-ES" sz="800" dirty="0">
                          <a:solidFill>
                            <a:schemeClr val="tx1"/>
                          </a:solidFill>
                          <a:latin typeface="Rockwell" pitchFamily="18" charset="0"/>
                          <a:ea typeface="Times New Roman"/>
                          <a:cs typeface="Times New Roman"/>
                        </a:rPr>
                        <a:t> personal </a:t>
                      </a:r>
                      <a:r>
                        <a:rPr lang="es-ES" sz="800" dirty="0">
                          <a:solidFill>
                            <a:srgbClr val="000000"/>
                          </a:solidFill>
                          <a:latin typeface="Rockwell" pitchFamily="18" charset="0"/>
                          <a:ea typeface="Times New Roman"/>
                          <a:cs typeface="Times New Roman"/>
                        </a:rPr>
                        <a:t>del </a:t>
                      </a:r>
                      <a:r>
                        <a:rPr lang="es-ES" sz="800" dirty="0" smtClean="0">
                          <a:solidFill>
                            <a:srgbClr val="000000"/>
                          </a:solidFill>
                          <a:latin typeface="Rockwell" pitchFamily="18" charset="0"/>
                          <a:ea typeface="Times New Roman"/>
                          <a:cs typeface="Times New Roman"/>
                        </a:rPr>
                        <a:t>hospital</a:t>
                      </a:r>
                      <a:r>
                        <a:rPr lang="es-ES" sz="800" baseline="0" dirty="0" smtClean="0">
                          <a:solidFill>
                            <a:srgbClr val="000000"/>
                          </a:solidFill>
                          <a:latin typeface="Rockwell" pitchFamily="18" charset="0"/>
                          <a:ea typeface="Times New Roman"/>
                          <a:cs typeface="Times New Roman"/>
                        </a:rPr>
                        <a:t> y</a:t>
                      </a:r>
                      <a:r>
                        <a:rPr lang="es-ES" sz="800" dirty="0" smtClean="0">
                          <a:solidFill>
                            <a:srgbClr val="000000"/>
                          </a:solidFill>
                          <a:latin typeface="Rockwell" pitchFamily="18" charset="0"/>
                          <a:ea typeface="Times New Roman"/>
                          <a:cs typeface="Times New Roman"/>
                        </a:rPr>
                        <a:t> </a:t>
                      </a:r>
                      <a:r>
                        <a:rPr lang="es-ES" sz="800" dirty="0">
                          <a:solidFill>
                            <a:srgbClr val="FF0000"/>
                          </a:solidFill>
                          <a:latin typeface="Rockwell" pitchFamily="18" charset="0"/>
                          <a:ea typeface="Times New Roman"/>
                          <a:cs typeface="Times New Roman"/>
                        </a:rPr>
                        <a:t>cuidadores</a:t>
                      </a:r>
                      <a:r>
                        <a:rPr lang="es-ES" sz="800" dirty="0">
                          <a:solidFill>
                            <a:srgbClr val="000000"/>
                          </a:solidFill>
                          <a:latin typeface="Rockwell" pitchFamily="18" charset="0"/>
                          <a:ea typeface="Times New Roman"/>
                          <a:cs typeface="Times New Roman"/>
                        </a:rPr>
                        <a:t> de desnutridos / huérfanos / albinos en función de requerimientos del programa de Actividades Comunitarias</a:t>
                      </a:r>
                      <a:endParaRPr lang="es-ES" sz="800" dirty="0">
                        <a:latin typeface="Rockwell" pitchFamily="18" charset="0"/>
                        <a:ea typeface="Calibri"/>
                        <a:cs typeface="Times New Roman"/>
                      </a:endParaRPr>
                    </a:p>
                  </a:txBody>
                  <a:tcPr marL="24630" marR="24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116">
                <a:tc>
                  <a:txBody>
                    <a:bodyPr/>
                    <a:lstStyle/>
                    <a:p>
                      <a:pPr algn="l">
                        <a:lnSpc>
                          <a:spcPct val="150000"/>
                        </a:lnSpc>
                        <a:spcAft>
                          <a:spcPts val="0"/>
                        </a:spcAft>
                      </a:pPr>
                      <a:r>
                        <a:rPr lang="es-ES" sz="800" b="1" dirty="0">
                          <a:solidFill>
                            <a:srgbClr val="000000"/>
                          </a:solidFill>
                          <a:latin typeface="Rockwell" pitchFamily="18" charset="0"/>
                          <a:ea typeface="Times New Roman"/>
                          <a:cs typeface="Times New Roman"/>
                        </a:rPr>
                        <a:t>Transporte para casos pediátricos que hayan de ser derivados al hospital de referencia</a:t>
                      </a:r>
                      <a:endParaRPr lang="es-ES" sz="800" dirty="0">
                        <a:latin typeface="Rockwell" pitchFamily="18" charset="0"/>
                        <a:ea typeface="Calibri"/>
                        <a:cs typeface="Times New Roman"/>
                      </a:endParaRPr>
                    </a:p>
                  </a:txBody>
                  <a:tcPr marL="24630" marR="24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bl>
          </a:graphicData>
        </a:graphic>
      </p:graphicFrame>
      <p:sp>
        <p:nvSpPr>
          <p:cNvPr id="5" name="4 Rectángulo"/>
          <p:cNvSpPr/>
          <p:nvPr/>
        </p:nvSpPr>
        <p:spPr>
          <a:xfrm>
            <a:off x="0" y="500042"/>
            <a:ext cx="4572000" cy="830997"/>
          </a:xfrm>
          <a:prstGeom prst="rect">
            <a:avLst/>
          </a:prstGeom>
        </p:spPr>
        <p:txBody>
          <a:bodyPr>
            <a:spAutoFit/>
          </a:bodyPr>
          <a:lstStyle/>
          <a:p>
            <a:pPr algn="ctr"/>
            <a:r>
              <a:rPr lang="es-ES" sz="1600" dirty="0" smtClean="0">
                <a:effectLst>
                  <a:outerShdw blurRad="38100" dist="38100" dir="2700000" algn="tl">
                    <a:srgbClr val="000000">
                      <a:alpha val="43137"/>
                    </a:srgbClr>
                  </a:outerShdw>
                </a:effectLst>
                <a:latin typeface="Sylfaen" pitchFamily="18" charset="0"/>
              </a:rPr>
              <a:t>DESARROLLO DEL HOSPITAL  Y DE LAS ACTIVIDADES COMUNITARIAS DE MTENDERE </a:t>
            </a:r>
            <a:endParaRPr lang="es-ES" sz="1600" dirty="0">
              <a:latin typeface="Sylfae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562122"/>
          </a:xfrm>
        </p:spPr>
        <p:style>
          <a:lnRef idx="3">
            <a:schemeClr val="lt1"/>
          </a:lnRef>
          <a:fillRef idx="1">
            <a:schemeClr val="accent1"/>
          </a:fillRef>
          <a:effectRef idx="1">
            <a:schemeClr val="accent1"/>
          </a:effectRef>
          <a:fontRef idx="minor">
            <a:schemeClr val="lt1"/>
          </a:fontRef>
        </p:style>
        <p:txBody>
          <a:bodyPr>
            <a:noAutofit/>
          </a:bodyPr>
          <a:lstStyle/>
          <a:p>
            <a:pPr algn="just" eaLnBrk="1" fontAlgn="auto" hangingPunct="1">
              <a:spcAft>
                <a:spcPts val="0"/>
              </a:spcAft>
              <a:defRPr/>
            </a:pPr>
            <a:r>
              <a:rPr lang="es-ES" sz="2400" dirty="0" smtClean="0">
                <a:solidFill>
                  <a:schemeClr val="tx1"/>
                </a:solidFill>
                <a:latin typeface="Sylfaen" pitchFamily="18" charset="0"/>
              </a:rPr>
              <a:t>Gracias al apoyo en </a:t>
            </a:r>
            <a:r>
              <a:rPr lang="es-ES" sz="2400" dirty="0" smtClean="0">
                <a:solidFill>
                  <a:srgbClr val="FF0000"/>
                </a:solidFill>
                <a:latin typeface="Sylfaen" pitchFamily="18" charset="0"/>
              </a:rPr>
              <a:t>medicamentos</a:t>
            </a:r>
            <a:r>
              <a:rPr lang="es-ES" sz="2400" dirty="0" smtClean="0">
                <a:solidFill>
                  <a:schemeClr val="tx1"/>
                </a:solidFill>
                <a:latin typeface="Sylfaen" pitchFamily="18" charset="0"/>
              </a:rPr>
              <a:t> el hospital atendió durante este año a 24.768 personas en el departamento de consultas externas, así como a 4.786 que ingresaron en las salas específicas de tratamiento en pediatría, maternidad, salas de mujeres y  salas de hombres.</a:t>
            </a:r>
            <a:endParaRPr lang="es-ES" sz="2400" dirty="0">
              <a:solidFill>
                <a:schemeClr val="tx1"/>
              </a:solidFill>
              <a:latin typeface="Sylfaen" pitchFamily="18" charset="0"/>
            </a:endParaRPr>
          </a:p>
        </p:txBody>
      </p:sp>
      <p:pic>
        <p:nvPicPr>
          <p:cNvPr id="8195" name="Picture 3"/>
          <p:cNvPicPr>
            <a:picLocks noGrp="1" noChangeAspect="1" noChangeArrowheads="1"/>
          </p:cNvPicPr>
          <p:nvPr>
            <p:ph idx="1"/>
          </p:nvPr>
        </p:nvPicPr>
        <p:blipFill>
          <a:blip r:embed="rId2"/>
          <a:srcRect/>
          <a:stretch>
            <a:fillRect/>
          </a:stretch>
        </p:blipFill>
        <p:spPr>
          <a:xfrm>
            <a:off x="5072063" y="1935163"/>
            <a:ext cx="3500437" cy="4565650"/>
          </a:xfrm>
        </p:spPr>
      </p:pic>
      <p:pic>
        <p:nvPicPr>
          <p:cNvPr id="8196" name="Picture 4"/>
          <p:cNvPicPr>
            <a:picLocks noChangeAspect="1" noChangeArrowheads="1"/>
          </p:cNvPicPr>
          <p:nvPr/>
        </p:nvPicPr>
        <p:blipFill>
          <a:blip r:embed="rId3"/>
          <a:srcRect/>
          <a:stretch>
            <a:fillRect/>
          </a:stretch>
        </p:blipFill>
        <p:spPr bwMode="auto">
          <a:xfrm>
            <a:off x="428625" y="2000250"/>
            <a:ext cx="421481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1285875"/>
          </a:xfrm>
        </p:spPr>
        <p:style>
          <a:lnRef idx="3">
            <a:schemeClr val="lt1"/>
          </a:lnRef>
          <a:fillRef idx="1">
            <a:schemeClr val="accent1"/>
          </a:fillRef>
          <a:effectRef idx="1">
            <a:schemeClr val="accent1"/>
          </a:effectRef>
          <a:fontRef idx="minor">
            <a:schemeClr val="lt1"/>
          </a:fontRef>
        </p:style>
        <p:txBody>
          <a:bodyPr>
            <a:normAutofit/>
          </a:bodyPr>
          <a:lstStyle/>
          <a:p>
            <a:pPr algn="ctr" eaLnBrk="1" fontAlgn="auto" hangingPunct="1">
              <a:spcAft>
                <a:spcPts val="0"/>
              </a:spcAft>
              <a:defRPr/>
            </a:pPr>
            <a:r>
              <a:rPr lang="es-ES" sz="3200" dirty="0" smtClean="0">
                <a:solidFill>
                  <a:schemeClr val="tx1"/>
                </a:solidFill>
                <a:latin typeface="Sylfaen" pitchFamily="18" charset="0"/>
              </a:rPr>
              <a:t>Compra de </a:t>
            </a:r>
            <a:r>
              <a:rPr lang="es-ES" sz="3200" dirty="0" smtClean="0">
                <a:solidFill>
                  <a:srgbClr val="FF0000"/>
                </a:solidFill>
                <a:latin typeface="Sylfaen" pitchFamily="18" charset="0"/>
              </a:rPr>
              <a:t>material</a:t>
            </a:r>
            <a:r>
              <a:rPr lang="es-ES" sz="3200" dirty="0" smtClean="0">
                <a:solidFill>
                  <a:schemeClr val="tx1"/>
                </a:solidFill>
                <a:latin typeface="Sylfaen" pitchFamily="18" charset="0"/>
              </a:rPr>
              <a:t> para mejora de la  Sala Pediátrica y de Maternidad del Hospital</a:t>
            </a:r>
            <a:endParaRPr lang="es-ES" sz="3200" dirty="0">
              <a:solidFill>
                <a:schemeClr val="tx1"/>
              </a:solidFill>
              <a:latin typeface="Sylfaen" pitchFamily="18" charset="0"/>
            </a:endParaRPr>
          </a:p>
        </p:txBody>
      </p:sp>
      <p:pic>
        <p:nvPicPr>
          <p:cNvPr id="9219" name="Picture 2"/>
          <p:cNvPicPr>
            <a:picLocks noGrp="1" noChangeAspect="1" noChangeArrowheads="1"/>
          </p:cNvPicPr>
          <p:nvPr>
            <p:ph idx="1"/>
          </p:nvPr>
        </p:nvPicPr>
        <p:blipFill>
          <a:blip r:embed="rId2"/>
          <a:srcRect/>
          <a:stretch>
            <a:fillRect/>
          </a:stretch>
        </p:blipFill>
        <p:spPr>
          <a:xfrm>
            <a:off x="4786313" y="1785938"/>
            <a:ext cx="4071937" cy="4500562"/>
          </a:xfrm>
        </p:spPr>
      </p:pic>
      <p:pic>
        <p:nvPicPr>
          <p:cNvPr id="9220" name="Picture 3"/>
          <p:cNvPicPr>
            <a:picLocks noChangeAspect="1" noChangeArrowheads="1"/>
          </p:cNvPicPr>
          <p:nvPr/>
        </p:nvPicPr>
        <p:blipFill>
          <a:blip r:embed="rId3"/>
          <a:srcRect/>
          <a:stretch>
            <a:fillRect/>
          </a:stretch>
        </p:blipFill>
        <p:spPr bwMode="auto">
          <a:xfrm>
            <a:off x="357188" y="1785938"/>
            <a:ext cx="4214812" cy="2214562"/>
          </a:xfrm>
          <a:prstGeom prst="rect">
            <a:avLst/>
          </a:prstGeom>
          <a:noFill/>
          <a:ln w="9525">
            <a:noFill/>
            <a:miter lim="800000"/>
            <a:headEnd/>
            <a:tailEnd/>
          </a:ln>
        </p:spPr>
      </p:pic>
      <p:pic>
        <p:nvPicPr>
          <p:cNvPr id="9221" name="Picture 4"/>
          <p:cNvPicPr>
            <a:picLocks noChangeAspect="1" noChangeArrowheads="1"/>
          </p:cNvPicPr>
          <p:nvPr/>
        </p:nvPicPr>
        <p:blipFill>
          <a:blip r:embed="rId4"/>
          <a:srcRect/>
          <a:stretch>
            <a:fillRect/>
          </a:stretch>
        </p:blipFill>
        <p:spPr bwMode="auto">
          <a:xfrm>
            <a:off x="357188" y="4071938"/>
            <a:ext cx="4214812"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313"/>
            <a:ext cx="8229600" cy="1143000"/>
          </a:xfrm>
        </p:spPr>
        <p:style>
          <a:lnRef idx="3">
            <a:schemeClr val="lt1"/>
          </a:lnRef>
          <a:fillRef idx="1">
            <a:schemeClr val="accent1"/>
          </a:fillRef>
          <a:effectRef idx="1">
            <a:schemeClr val="accent1"/>
          </a:effectRef>
          <a:fontRef idx="minor">
            <a:schemeClr val="lt1"/>
          </a:fontRef>
        </p:style>
        <p:txBody>
          <a:bodyPr>
            <a:normAutofit/>
          </a:bodyPr>
          <a:lstStyle/>
          <a:p>
            <a:pPr algn="ctr" eaLnBrk="1" fontAlgn="auto" hangingPunct="1">
              <a:spcAft>
                <a:spcPts val="0"/>
              </a:spcAft>
              <a:defRPr/>
            </a:pPr>
            <a:r>
              <a:rPr lang="es-ES" sz="3200" b="1" dirty="0" smtClean="0"/>
              <a:t>Adquisición de recursos materiales para las </a:t>
            </a:r>
            <a:r>
              <a:rPr lang="es-ES" sz="3200" b="1" dirty="0" smtClean="0">
                <a:solidFill>
                  <a:srgbClr val="FF0000"/>
                </a:solidFill>
              </a:rPr>
              <a:t>Actividades Comunitarias</a:t>
            </a:r>
            <a:endParaRPr lang="es-ES" sz="3200" dirty="0">
              <a:solidFill>
                <a:srgbClr val="FF0000"/>
              </a:solidFill>
            </a:endParaRPr>
          </a:p>
        </p:txBody>
      </p:sp>
      <p:pic>
        <p:nvPicPr>
          <p:cNvPr id="4" name="Picture 2"/>
          <p:cNvPicPr>
            <a:picLocks noGrp="1" noChangeAspect="1" noChangeArrowheads="1"/>
          </p:cNvPicPr>
          <p:nvPr>
            <p:ph idx="1"/>
          </p:nvPr>
        </p:nvPicPr>
        <p:blipFill>
          <a:blip r:embed="rId2" cstate="email">
            <a:extLst/>
          </a:blip>
          <a:stretch>
            <a:fillRect/>
          </a:stretch>
        </p:blipFill>
        <p:spPr>
          <a:xfrm>
            <a:off x="642910" y="1571612"/>
            <a:ext cx="2071702" cy="4929222"/>
          </a:xfrm>
          <a:effectLst>
            <a:softEdge rad="112500"/>
          </a:effectLst>
          <a:extLst/>
        </p:spPr>
      </p:pic>
      <p:pic>
        <p:nvPicPr>
          <p:cNvPr id="5" name="3 Marcador de contenido"/>
          <p:cNvPicPr>
            <a:picLocks noChangeAspect="1"/>
          </p:cNvPicPr>
          <p:nvPr/>
        </p:nvPicPr>
        <p:blipFill>
          <a:blip r:embed="rId3" cstate="email">
            <a:extLst/>
          </a:blip>
          <a:stretch>
            <a:fillRect/>
          </a:stretch>
        </p:blipFill>
        <p:spPr>
          <a:xfrm>
            <a:off x="2857488" y="1500174"/>
            <a:ext cx="3429024" cy="2357454"/>
          </a:xfrm>
          <a:prstGeom prst="rect">
            <a:avLst/>
          </a:prstGeom>
          <a:ln>
            <a:noFill/>
          </a:ln>
          <a:effectLst>
            <a:softEdge rad="112500"/>
          </a:effectLst>
        </p:spPr>
      </p:pic>
      <p:pic>
        <p:nvPicPr>
          <p:cNvPr id="6" name="Picture 2"/>
          <p:cNvPicPr>
            <a:picLocks noChangeAspect="1" noChangeArrowheads="1"/>
          </p:cNvPicPr>
          <p:nvPr/>
        </p:nvPicPr>
        <p:blipFill>
          <a:blip r:embed="rId4" cstate="email">
            <a:extLst/>
          </a:blip>
          <a:stretch>
            <a:fillRect/>
          </a:stretch>
        </p:blipFill>
        <p:spPr bwMode="auto">
          <a:xfrm>
            <a:off x="2714612" y="3786190"/>
            <a:ext cx="3643338" cy="2848174"/>
          </a:xfrm>
          <a:prstGeom prst="rect">
            <a:avLst/>
          </a:prstGeom>
          <a:ln>
            <a:noFill/>
          </a:ln>
          <a:effectLst>
            <a:softEdge rad="112500"/>
          </a:effectLst>
          <a:extLst/>
        </p:spPr>
      </p:pic>
      <p:pic>
        <p:nvPicPr>
          <p:cNvPr id="7" name="Picture 2"/>
          <p:cNvPicPr>
            <a:picLocks noChangeAspect="1" noChangeArrowheads="1"/>
          </p:cNvPicPr>
          <p:nvPr/>
        </p:nvPicPr>
        <p:blipFill>
          <a:blip r:embed="rId5" cstate="email">
            <a:extLst/>
          </a:blip>
          <a:stretch>
            <a:fillRect/>
          </a:stretch>
        </p:blipFill>
        <p:spPr bwMode="auto">
          <a:xfrm>
            <a:off x="6500826" y="1500174"/>
            <a:ext cx="2214578" cy="2056697"/>
          </a:xfrm>
          <a:prstGeom prst="rect">
            <a:avLst/>
          </a:prstGeom>
          <a:ln>
            <a:noFill/>
          </a:ln>
          <a:effectLst>
            <a:softEdge rad="112500"/>
          </a:effectLst>
          <a:extLst/>
        </p:spPr>
      </p:pic>
      <p:pic>
        <p:nvPicPr>
          <p:cNvPr id="8" name="Picture 2"/>
          <p:cNvPicPr>
            <a:picLocks noChangeAspect="1" noChangeArrowheads="1"/>
          </p:cNvPicPr>
          <p:nvPr/>
        </p:nvPicPr>
        <p:blipFill>
          <a:blip r:embed="rId6" cstate="email">
            <a:extLst/>
          </a:blip>
          <a:stretch>
            <a:fillRect/>
          </a:stretch>
        </p:blipFill>
        <p:spPr bwMode="auto">
          <a:xfrm>
            <a:off x="6500826" y="3786190"/>
            <a:ext cx="2281718" cy="2617374"/>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571625"/>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eaLnBrk="1" fontAlgn="auto" hangingPunct="1">
              <a:spcAft>
                <a:spcPts val="0"/>
              </a:spcAft>
              <a:defRPr/>
            </a:pPr>
            <a:r>
              <a:rPr lang="es-ES" sz="2800" dirty="0" smtClean="0"/>
              <a:t>Compra de 10 Bicicletas  y fabricación de bicicletas-ambulancia para uso por los voluntarios de las Comunidades (HBC) y transporte de enfermos sin recursos hasta el Hospital Comunitario de Mtendere</a:t>
            </a:r>
            <a:endParaRPr lang="es-ES" sz="2800" dirty="0"/>
          </a:p>
        </p:txBody>
      </p:sp>
      <p:pic>
        <p:nvPicPr>
          <p:cNvPr id="11267" name="Picture 2"/>
          <p:cNvPicPr>
            <a:picLocks noGrp="1" noChangeAspect="1" noChangeArrowheads="1"/>
          </p:cNvPicPr>
          <p:nvPr>
            <p:ph idx="1"/>
          </p:nvPr>
        </p:nvPicPr>
        <p:blipFill>
          <a:blip r:embed="rId2"/>
          <a:srcRect/>
          <a:stretch>
            <a:fillRect/>
          </a:stretch>
        </p:blipFill>
        <p:spPr>
          <a:xfrm>
            <a:off x="214313" y="1714500"/>
            <a:ext cx="3857625" cy="2428875"/>
          </a:xfrm>
        </p:spPr>
      </p:pic>
      <p:pic>
        <p:nvPicPr>
          <p:cNvPr id="11268" name="Picture 4"/>
          <p:cNvPicPr>
            <a:picLocks noChangeAspect="1" noChangeArrowheads="1"/>
          </p:cNvPicPr>
          <p:nvPr/>
        </p:nvPicPr>
        <p:blipFill>
          <a:blip r:embed="rId3"/>
          <a:srcRect/>
          <a:stretch>
            <a:fillRect/>
          </a:stretch>
        </p:blipFill>
        <p:spPr bwMode="auto">
          <a:xfrm>
            <a:off x="214313" y="4143375"/>
            <a:ext cx="3857625" cy="2286000"/>
          </a:xfrm>
          <a:prstGeom prst="rect">
            <a:avLst/>
          </a:prstGeom>
          <a:noFill/>
          <a:ln w="9525">
            <a:noFill/>
            <a:miter lim="800000"/>
            <a:headEnd/>
            <a:tailEnd/>
          </a:ln>
        </p:spPr>
      </p:pic>
      <p:pic>
        <p:nvPicPr>
          <p:cNvPr id="11269" name="Picture 5"/>
          <p:cNvPicPr>
            <a:picLocks noChangeAspect="1" noChangeArrowheads="1"/>
          </p:cNvPicPr>
          <p:nvPr/>
        </p:nvPicPr>
        <p:blipFill>
          <a:blip r:embed="rId4"/>
          <a:srcRect/>
          <a:stretch>
            <a:fillRect/>
          </a:stretch>
        </p:blipFill>
        <p:spPr bwMode="auto">
          <a:xfrm>
            <a:off x="4071938" y="1714500"/>
            <a:ext cx="4429125" cy="1928813"/>
          </a:xfrm>
          <a:prstGeom prst="rect">
            <a:avLst/>
          </a:prstGeom>
          <a:noFill/>
          <a:ln w="9525">
            <a:noFill/>
            <a:miter lim="800000"/>
            <a:headEnd/>
            <a:tailEnd/>
          </a:ln>
        </p:spPr>
      </p:pic>
      <p:pic>
        <p:nvPicPr>
          <p:cNvPr id="11270" name="Picture 6"/>
          <p:cNvPicPr>
            <a:picLocks noChangeAspect="1" noChangeArrowheads="1"/>
          </p:cNvPicPr>
          <p:nvPr/>
        </p:nvPicPr>
        <p:blipFill>
          <a:blip r:embed="rId5"/>
          <a:srcRect/>
          <a:stretch>
            <a:fillRect/>
          </a:stretch>
        </p:blipFill>
        <p:spPr bwMode="auto">
          <a:xfrm>
            <a:off x="4000500" y="3357563"/>
            <a:ext cx="4500563" cy="307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569</TotalTime>
  <Words>739</Words>
  <Application>Microsoft Office PowerPoint</Application>
  <PresentationFormat>Presentación en pantalla (4:3)</PresentationFormat>
  <Paragraphs>44</Paragraphs>
  <Slides>15</Slides>
  <Notes>2</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Flujo</vt:lpstr>
      <vt:lpstr>Presentación de PowerPoint</vt:lpstr>
      <vt:lpstr>Presentación de PowerPoint</vt:lpstr>
      <vt:lpstr>Presentación de PowerPoint</vt:lpstr>
      <vt:lpstr>Mapa del área de influencia de Mtendere Community Hospital, a unos 30 Km de Dedza y 70 de Lilongwe</vt:lpstr>
      <vt:lpstr>APORTACIÓN DE LA SOCIEDAD ESPAÑOLA DE PEDIATRIA  2011- 2012</vt:lpstr>
      <vt:lpstr>Gracias al apoyo en medicamentos el hospital atendió durante este año a 24.768 personas en el departamento de consultas externas, así como a 4.786 que ingresaron en las salas específicas de tratamiento en pediatría, maternidad, salas de mujeres y  salas de hombres.</vt:lpstr>
      <vt:lpstr>Compra de material para mejora de la  Sala Pediátrica y de Maternidad del Hospital</vt:lpstr>
      <vt:lpstr>Adquisición de recursos materiales para las Actividades Comunitarias</vt:lpstr>
      <vt:lpstr>Compra de 10 Bicicletas  y fabricación de bicicletas-ambulancia para uso por los voluntarios de las Comunidades (HBC) y transporte de enfermos sin recursos hasta el Hospital Comunitario de Mtendere</vt:lpstr>
      <vt:lpstr>COMPRA DE UTENSILIOS PARA LAS SESIONES CULINARIAS y FORMATIVAS DEL  PROGRAMA DE SUPLEMENTO NUTRICIONAL (TANTO EN LAS CONDUCIDAS EN EL PROPIO CENTRO COMO A NIVEL COMUNITARIO)</vt:lpstr>
      <vt:lpstr>Pago de becas escolares para alumnos matriculados en primaria y secundaria (beneficiarios del  programa de  huérfanos y albinos). Adquisición de material escolar para beneficiarios del programas de huérfanos y albinos escolarizados en enseñanza primaria. Con la ayuda de la Asociación Española de Pediatría se ha logrado pagar los estudios a  160 niños  huérfanos de Primaria y 26 de Secundaria, 30 niños albinos de Primaria y 3 de Secundaria, así como dotarlos de uniformes y material escolar. </vt:lpstr>
      <vt:lpstr> Recursos Humanos Dietas de los coordinadores de las Actividades Comunitarias</vt:lpstr>
      <vt:lpstr>Sesiones Formativas de personal del hospital y cuidadores de desnutridos / huérfanos / albinos en función de requerimientos del programa de Actividades Comunitarias.   </vt:lpstr>
      <vt:lpstr>Transporte para casos pediátricos y de maternidad que hayan de ser derivados al hospital de referencia</vt:lpstr>
      <vt:lpstr>  “Zikomo Kwambiri”  a la Asociación Española de Pediatría en nombre de todos los  beneficiarios.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Usuario</cp:lastModifiedBy>
  <cp:revision>55</cp:revision>
  <dcterms:created xsi:type="dcterms:W3CDTF">2012-05-14T06:45:53Z</dcterms:created>
  <dcterms:modified xsi:type="dcterms:W3CDTF">2012-06-25T07:49:03Z</dcterms:modified>
</cp:coreProperties>
</file>